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74E30-0BD1-4796-98C8-B8E30792E838}" type="datetimeFigureOut">
              <a:rPr lang="en-IN" smtClean="0"/>
              <a:pPr/>
              <a:t>13-11-2015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D1E93-6822-426A-B547-4B4D7FFD30E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3187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2F82C-5E7C-44EB-906E-70C960E343A9}" type="datetimeFigureOut">
              <a:rPr lang="en-IN" smtClean="0"/>
              <a:pPr/>
              <a:t>13-11-2015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323AC-1B56-4FE2-BDAE-89AD0465BFC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97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23AC-1B56-4FE2-BDAE-89AD0465BFC3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12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2D6-7CB1-4FC1-B5D7-4E5D19045C76}" type="datetime1">
              <a:rPr lang="en-IN" smtClean="0"/>
              <a:pPr/>
              <a:t>13-11-2015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2D65-CFCA-4A52-92C0-1D822334CA78}" type="datetime1">
              <a:rPr lang="en-IN" smtClean="0"/>
              <a:pPr/>
              <a:t>13-11-2015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5E96-443A-472C-A64B-5BD91DE1CD38}" type="datetime1">
              <a:rPr lang="en-IN" smtClean="0"/>
              <a:pPr/>
              <a:t>13-11-2015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2696-956B-4CB8-861E-8196AB0CAF67}" type="datetime1">
              <a:rPr lang="en-IN" smtClean="0"/>
              <a:pPr/>
              <a:t>13-11-2015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81A4-ADC8-4EB3-8073-3E3D72BD95D3}" type="datetime1">
              <a:rPr lang="en-IN" smtClean="0"/>
              <a:pPr/>
              <a:t>13-11-2015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C745-77BB-46A9-A835-BBC9AB033B4F}" type="datetime1">
              <a:rPr lang="en-IN" smtClean="0"/>
              <a:pPr/>
              <a:t>13-11-2015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0F27-A4D7-4AA8-97F5-A238850843B1}" type="datetime1">
              <a:rPr lang="en-IN" smtClean="0"/>
              <a:pPr/>
              <a:t>13-11-2015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E8D2-0B56-4C56-A995-F8E09B3AE71E}" type="datetime1">
              <a:rPr lang="en-IN" smtClean="0"/>
              <a:pPr/>
              <a:t>13-11-2015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EC70-6B69-4F23-84EA-E76E74037081}" type="datetime1">
              <a:rPr lang="en-IN" smtClean="0"/>
              <a:pPr/>
              <a:t>13-11-2015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F61-5176-41F8-9BC0-4B346A9B8408}" type="datetime1">
              <a:rPr lang="en-IN" smtClean="0"/>
              <a:pPr/>
              <a:t>13-11-2015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71D8-9C75-4A11-B502-A15E9D5BD30B}" type="datetime1">
              <a:rPr lang="en-IN" smtClean="0"/>
              <a:pPr/>
              <a:t>13-11-2015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775EBD-EB5C-4C93-AB8E-FEAC665994B2}" type="datetime1">
              <a:rPr lang="en-IN" smtClean="0"/>
              <a:pPr/>
              <a:t>13-11-2015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sales@ubnsoft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les@ubnsof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BN\Desktop\footer-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9" y="6021288"/>
            <a:ext cx="1698306" cy="52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96136" y="5804673"/>
            <a:ext cx="28381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UBN Software Solutions Pvt. Ltd.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Bhubaneswar </a:t>
            </a: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- 751010,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Odisha</a:t>
            </a: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India (+</a:t>
            </a: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91-674)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2581025</a:t>
            </a:r>
            <a:b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 sales@ubnsoft.com</a:t>
            </a:r>
            <a:endParaRPr lang="en-IN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2" descr="C:\Users\cpatnaik\Desktop\Business-meeting-photo-website-IDI-e137514194026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8458202" cy="5452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5400000">
            <a:off x="6523817" y="1548918"/>
            <a:ext cx="3559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UBN PROJECT CASE </a:t>
            </a:r>
            <a:r>
              <a:rPr lang="en-US" sz="2400" b="1" dirty="0" smtClean="0"/>
              <a:t>STUDY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78521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42257"/>
              </p:ext>
            </p:extLst>
          </p:nvPr>
        </p:nvGraphicFramePr>
        <p:xfrm>
          <a:off x="539552" y="824926"/>
          <a:ext cx="748883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Client Profile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057442"/>
              </p:ext>
            </p:extLst>
          </p:nvPr>
        </p:nvGraphicFramePr>
        <p:xfrm>
          <a:off x="611560" y="3200400"/>
          <a:ext cx="748883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At-a-Glance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284025"/>
              </p:ext>
            </p:extLst>
          </p:nvPr>
        </p:nvGraphicFramePr>
        <p:xfrm>
          <a:off x="611560" y="3733800"/>
          <a:ext cx="7488832" cy="1080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88832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Client’s Business Industry: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IT Solutions,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Services and Technologies</a:t>
                      </a:r>
                      <a:endParaRPr lang="en-IN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Client’s Location: 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  <a:endParaRPr lang="en-IN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Project’s Core Solution Area: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SharePoint</a:t>
                      </a:r>
                      <a:endParaRPr lang="en-IN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9552" y="1600200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dirty="0">
                <a:solidFill>
                  <a:schemeClr val="tx2"/>
                </a:solidFill>
              </a:rPr>
              <a:t>Collaborative, innovative IT company founded since 1986.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>
                <a:solidFill>
                  <a:schemeClr val="tx2"/>
                </a:solidFill>
              </a:rPr>
              <a:t>Partners with organizations in healthcare, corporate and government/education industries.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>
                <a:solidFill>
                  <a:schemeClr val="tx2"/>
                </a:solidFill>
              </a:rPr>
              <a:t>Over 300 employees with offices throughout the upper Midwest.</a:t>
            </a:r>
          </a:p>
        </p:txBody>
      </p:sp>
    </p:spTree>
    <p:extLst>
      <p:ext uri="{BB962C8B-B14F-4D97-AF65-F5344CB8AC3E}">
        <p14:creationId xmlns:p14="http://schemas.microsoft.com/office/powerpoint/2010/main" val="3051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300116"/>
              </p:ext>
            </p:extLst>
          </p:nvPr>
        </p:nvGraphicFramePr>
        <p:xfrm>
          <a:off x="467544" y="620688"/>
          <a:ext cx="76431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192"/>
              </a:tblGrid>
              <a:tr h="4142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Key Project Challenges</a:t>
                      </a:r>
                      <a:endParaRPr lang="en-IN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71800" y="1250750"/>
            <a:ext cx="48965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1600" dirty="0" smtClean="0">
              <a:solidFill>
                <a:srgbClr val="FF0000"/>
              </a:solidFill>
            </a:endParaRPr>
          </a:p>
          <a:p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The client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was constantly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on a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lookout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for the highest levels of technical expertise, operational excellence and employee professional development.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The team working on the project faced the following challenges:</a:t>
            </a:r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Client’s existing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system was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 old, disarrayed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and difficult to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understand. </a:t>
            </a:r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Latest technology up gradation will all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the functionalities intact  as earlier.</a:t>
            </a:r>
          </a:p>
          <a:p>
            <a:pPr marL="285750" indent="-285750">
              <a:buFont typeface="Wingdings" pitchFamily="2" charset="2"/>
              <a:buChar char="q"/>
            </a:pPr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Designing a new, user-friendly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system  with an aim  for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easy usage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and up gradation as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well.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8582" y="1550075"/>
            <a:ext cx="2102539" cy="141577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Business Objectives: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 smtClean="0">
                <a:solidFill>
                  <a:schemeClr val="bg1"/>
                </a:solidFill>
              </a:rPr>
              <a:t>To get real time business scenario updates.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 smtClean="0">
                <a:solidFill>
                  <a:schemeClr val="bg1"/>
                </a:solidFill>
              </a:rPr>
              <a:t>Capability to configure and customize the app as per the need of the user.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420" y="3048000"/>
            <a:ext cx="2103699" cy="1785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ysClr val="windowText" lastClr="000000"/>
                </a:solidFill>
              </a:rPr>
              <a:t>Statistics &amp; </a:t>
            </a:r>
            <a:r>
              <a:rPr lang="en-US" sz="1400" b="1" u="sng" dirty="0" smtClean="0">
                <a:solidFill>
                  <a:sysClr val="windowText" lastClr="000000"/>
                </a:solidFill>
              </a:rPr>
              <a:t>Numbers: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>
                <a:latin typeface="Calibri" pitchFamily="34" charset="0"/>
                <a:cs typeface="Calibri" pitchFamily="34" charset="0"/>
              </a:rPr>
              <a:t>Project Duration – 2.6 years </a:t>
            </a:r>
            <a:r>
              <a:rPr lang="en-IN" sz="1200" dirty="0" smtClean="0">
                <a:latin typeface="Calibri" pitchFamily="34" charset="0"/>
                <a:cs typeface="Calibri" pitchFamily="34" charset="0"/>
              </a:rPr>
              <a:t>and continuing.</a:t>
            </a:r>
            <a:endParaRPr lang="en-IN" sz="12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>
                <a:latin typeface="Calibri" pitchFamily="34" charset="0"/>
                <a:cs typeface="Calibri" pitchFamily="34" charset="0"/>
              </a:rPr>
              <a:t>Delivery Model - Time &amp; </a:t>
            </a:r>
            <a:r>
              <a:rPr lang="en-IN" sz="1200" dirty="0" smtClean="0">
                <a:latin typeface="Calibri" pitchFamily="34" charset="0"/>
                <a:cs typeface="Calibri" pitchFamily="34" charset="0"/>
              </a:rPr>
              <a:t>Material</a:t>
            </a:r>
            <a:endParaRPr lang="en-IN" sz="12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>
                <a:latin typeface="Calibri" pitchFamily="34" charset="0"/>
                <a:cs typeface="Calibri" pitchFamily="34" charset="0"/>
              </a:rPr>
              <a:t>Team Size – </a:t>
            </a:r>
            <a:r>
              <a:rPr lang="en-IN" sz="1200" dirty="0" smtClean="0">
                <a:latin typeface="Calibri" pitchFamily="34" charset="0"/>
                <a:cs typeface="Calibri" pitchFamily="34" charset="0"/>
              </a:rPr>
              <a:t>8</a:t>
            </a:r>
            <a:endParaRPr lang="en-IN" sz="12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>
                <a:latin typeface="Calibri" pitchFamily="34" charset="0"/>
                <a:cs typeface="Calibri" pitchFamily="34" charset="0"/>
              </a:rPr>
              <a:t>Engagement Model – </a:t>
            </a:r>
            <a:r>
              <a:rPr lang="en-IN" sz="1200" dirty="0" smtClean="0">
                <a:latin typeface="Calibri" pitchFamily="34" charset="0"/>
                <a:cs typeface="Calibri" pitchFamily="34" charset="0"/>
              </a:rPr>
              <a:t>Offshore</a:t>
            </a:r>
            <a:endParaRPr lang="en-IN" sz="1200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>
                <a:latin typeface="Calibri" pitchFamily="34" charset="0"/>
                <a:cs typeface="Calibri" pitchFamily="34" charset="0"/>
              </a:rPr>
              <a:t>Language – C#</a:t>
            </a:r>
          </a:p>
        </p:txBody>
      </p:sp>
      <p:pic>
        <p:nvPicPr>
          <p:cNvPr id="9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34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407988"/>
              </p:ext>
            </p:extLst>
          </p:nvPr>
        </p:nvGraphicFramePr>
        <p:xfrm>
          <a:off x="467544" y="620688"/>
          <a:ext cx="76431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192"/>
              </a:tblGrid>
              <a:tr h="4142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Solution to the Challenges</a:t>
                      </a:r>
                      <a:endParaRPr lang="en-IN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19400" y="1371600"/>
            <a:ext cx="51125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The client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chose us as their consultant and development partner based on our expertise. The recommendations  put forward after in-depth analysis of  their business needs  gave us an edge over competitors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The major hindrance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for the team was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to understand the existing system. The system used age-old techniques that had functionality and efficiency issues. On proper analysis of their objectives, we put forward our methodologies.</a:t>
            </a:r>
          </a:p>
          <a:p>
            <a:pPr marL="285750" indent="-285750">
              <a:buFont typeface="Courier New" pitchFamily="49" charset="0"/>
              <a:buChar char="o"/>
            </a:pPr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SharePoint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has made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the requirement easy, and the results are promising. In fact, the outcome of the software was so impressive that we now have got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into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other areas beyond the initial SharePoint requirement, say CRM.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371600"/>
            <a:ext cx="2209799" cy="2185214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endParaRPr lang="en-US" sz="1400" b="1" u="sng" dirty="0" smtClean="0">
              <a:solidFill>
                <a:schemeClr val="bg1"/>
              </a:solidFill>
            </a:endParaRPr>
          </a:p>
          <a:p>
            <a:r>
              <a:rPr lang="en-US" sz="1400" b="1" u="sng" dirty="0" smtClean="0">
                <a:solidFill>
                  <a:schemeClr val="bg1"/>
                </a:solidFill>
              </a:rPr>
              <a:t>Key </a:t>
            </a:r>
            <a:r>
              <a:rPr lang="en-US" sz="1400" b="1" u="sng" dirty="0">
                <a:solidFill>
                  <a:schemeClr val="bg1"/>
                </a:solidFill>
              </a:rPr>
              <a:t>Business Benefits </a:t>
            </a:r>
            <a:r>
              <a:rPr lang="en-US" sz="1400" b="1" u="sng" dirty="0" smtClean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Simplified reports in Excel format to visualize the required data. </a:t>
            </a:r>
          </a:p>
          <a:p>
            <a:pPr marL="285750" indent="-285750">
              <a:buFont typeface="Wingdings" pitchFamily="2" charset="2"/>
              <a:buChar char="ü"/>
            </a:pPr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Access to more advance reports with charts, gauges, graphs, maps, indicators etc. </a:t>
            </a:r>
            <a:endParaRPr lang="en-IN" sz="12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endParaRPr lang="en-IN" sz="1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pic>
        <p:nvPicPr>
          <p:cNvPr id="14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7200" y="3657600"/>
            <a:ext cx="2199579" cy="2000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1400" b="1" u="sng" dirty="0" smtClean="0">
              <a:solidFill>
                <a:sysClr val="windowText" lastClr="000000"/>
              </a:solidFill>
            </a:endParaRPr>
          </a:p>
          <a:p>
            <a:r>
              <a:rPr lang="en-US" sz="1400" b="1" u="sng" dirty="0" smtClean="0">
                <a:solidFill>
                  <a:sysClr val="windowText" lastClr="000000"/>
                </a:solidFill>
              </a:rPr>
              <a:t>Statistics </a:t>
            </a:r>
            <a:r>
              <a:rPr lang="en-US" sz="1400" b="1" u="sng" dirty="0">
                <a:solidFill>
                  <a:sysClr val="windowText" lastClr="000000"/>
                </a:solidFill>
              </a:rPr>
              <a:t>&amp; </a:t>
            </a:r>
            <a:r>
              <a:rPr lang="en-US" sz="1400" b="1" u="sng" dirty="0" smtClean="0">
                <a:solidFill>
                  <a:sysClr val="windowText" lastClr="000000"/>
                </a:solidFill>
              </a:rPr>
              <a:t>Numbers:</a:t>
            </a:r>
          </a:p>
          <a:p>
            <a:pPr marL="171450" indent="-171450">
              <a:buFont typeface="Wingdings" pitchFamily="2" charset="2"/>
              <a:buChar char="q"/>
              <a:defRPr/>
            </a:pPr>
            <a:r>
              <a:rPr lang="en-IN" sz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App </a:t>
            </a:r>
            <a:r>
              <a:rPr lang="en-IN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Server - </a:t>
            </a:r>
            <a:r>
              <a:rPr lang="en-IN" sz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Data Tool 2013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IN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Framework</a:t>
            </a:r>
            <a:r>
              <a:rPr lang="en-IN" sz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IN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-.NET </a:t>
            </a:r>
            <a:r>
              <a:rPr lang="en-IN" sz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4.5 </a:t>
            </a:r>
          </a:p>
          <a:p>
            <a:pPr marL="171450" indent="-171450">
              <a:buFont typeface="Wingdings" pitchFamily="2" charset="2"/>
              <a:buChar char="q"/>
              <a:defRPr/>
            </a:pPr>
            <a:r>
              <a:rPr lang="en-IN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Database -  </a:t>
            </a:r>
            <a:r>
              <a:rPr lang="en-IN" sz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SQL Server 2014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en-IN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Platforms - </a:t>
            </a:r>
            <a:r>
              <a:rPr lang="en-IN" sz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SQL Server 2005 – SQL Server2014</a:t>
            </a:r>
          </a:p>
          <a:p>
            <a:pPr marL="171450" indent="-171450">
              <a:buFont typeface="Wingdings" pitchFamily="2" charset="2"/>
              <a:buChar char="q"/>
              <a:defRPr/>
            </a:pPr>
            <a:r>
              <a:rPr lang="en-IN" sz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Front </a:t>
            </a:r>
            <a:r>
              <a:rPr lang="en-IN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End - </a:t>
            </a:r>
            <a:r>
              <a:rPr lang="en-IN" sz="1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SQL Server Data Tool for Visual </a:t>
            </a:r>
            <a:r>
              <a:rPr lang="en-IN" sz="12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Studio2013</a:t>
            </a:r>
          </a:p>
          <a:p>
            <a:pPr marL="171450" indent="-171450">
              <a:buFont typeface="Wingdings" pitchFamily="2" charset="2"/>
              <a:buChar char="q"/>
              <a:defRPr/>
            </a:pPr>
            <a:endParaRPr lang="en-IN" sz="1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3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3740350"/>
              </p:ext>
            </p:extLst>
          </p:nvPr>
        </p:nvGraphicFramePr>
        <p:xfrm>
          <a:off x="467544" y="620688"/>
          <a:ext cx="76431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192"/>
              </a:tblGrid>
              <a:tr h="4142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Feasibility</a:t>
                      </a:r>
                      <a:endParaRPr lang="en-IN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899118"/>
            <a:ext cx="762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Achievement 1: </a:t>
            </a:r>
            <a:br>
              <a:rPr lang="en-IN" sz="16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IN" sz="16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Preparation of dashboard reports with tough requirements without any technical difficulties. </a:t>
            </a:r>
          </a:p>
          <a:p>
            <a:endParaRPr lang="en-IN" sz="16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IN" sz="16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Achievement 2: </a:t>
            </a:r>
            <a:r>
              <a:rPr lang="en-IN" sz="16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IN" sz="16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IN" sz="16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Compilation of reports for the project using spatial data with set of installed maps and ESRI Shape file.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pic>
        <p:nvPicPr>
          <p:cNvPr id="12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57200" y="1524000"/>
            <a:ext cx="7620000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400" b="1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Key Technology Benefits: </a:t>
            </a:r>
          </a:p>
          <a:p>
            <a:endParaRPr lang="en-IN" sz="1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The set up keeps </a:t>
            </a:r>
            <a:r>
              <a:rPr lang="en-IN" sz="14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pace with changing </a:t>
            </a:r>
            <a:r>
              <a:rPr lang="en-IN" sz="1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processes with increased agility.</a:t>
            </a:r>
          </a:p>
          <a:p>
            <a:pPr marL="285750" indent="-285750">
              <a:buFont typeface="Wingdings" pitchFamily="2" charset="2"/>
              <a:buChar char="ü"/>
            </a:pPr>
            <a:endParaRPr lang="en-IN" sz="1400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4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Reports from latest  technology  offers better performance and </a:t>
            </a:r>
            <a:r>
              <a:rPr lang="en-IN" sz="1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usability</a:t>
            </a:r>
          </a:p>
          <a:p>
            <a:pPr marL="285750" indent="-285750">
              <a:buFont typeface="Wingdings" pitchFamily="2" charset="2"/>
              <a:buChar char="ü"/>
            </a:pPr>
            <a:endParaRPr lang="en-IN" sz="14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Reports </a:t>
            </a:r>
            <a:r>
              <a:rPr lang="en-IN" sz="14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can be downloaded in zip files from the </a:t>
            </a:r>
            <a:r>
              <a:rPr lang="en-IN" sz="1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interface with ease.</a:t>
            </a:r>
            <a:endParaRPr lang="en-IN" sz="14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n-IN" sz="14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400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Performance is much better than earlier version with a new look and feel</a:t>
            </a:r>
            <a:r>
              <a:rPr lang="en-IN" sz="14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n-IN" sz="1400" dirty="0">
              <a:solidFill>
                <a:schemeClr val="bg2">
                  <a:lumMod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9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BN\Desktop\Thank-You-Calling-C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8136904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BN\Desktop\footer-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01208"/>
            <a:ext cx="280831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0" y="4987042"/>
            <a:ext cx="40684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1600" b="1" dirty="0"/>
              <a:t>UBN Software Solutions Pvt. Ltd. </a:t>
            </a:r>
            <a:r>
              <a:rPr lang="en-IN" sz="1600" b="1" dirty="0" smtClean="0"/>
              <a:t/>
            </a:r>
            <a:br>
              <a:rPr lang="en-IN" sz="1600" b="1" dirty="0" smtClean="0"/>
            </a:br>
            <a:r>
              <a:rPr lang="en-IN" sz="1600" b="1" dirty="0" smtClean="0"/>
              <a:t>IDCO Tower-2000, </a:t>
            </a:r>
            <a:r>
              <a:rPr lang="en-IN" sz="1600" b="1" dirty="0"/>
              <a:t>Mancheswar Industrial Estate Bhubaneswar - 751010, Orissa, India</a:t>
            </a:r>
          </a:p>
          <a:p>
            <a:pPr fontAlgn="base"/>
            <a:r>
              <a:rPr lang="en-IN" sz="1600" b="1" dirty="0" smtClean="0"/>
              <a:t>(+</a:t>
            </a:r>
            <a:r>
              <a:rPr lang="en-IN" sz="1600" b="1" dirty="0"/>
              <a:t>91-674) </a:t>
            </a:r>
            <a:r>
              <a:rPr lang="en-IN" sz="1600" b="1" dirty="0" smtClean="0"/>
              <a:t>2581025,</a:t>
            </a:r>
            <a:endParaRPr lang="en-IN" sz="1600" b="1" dirty="0"/>
          </a:p>
          <a:p>
            <a:pPr fontAlgn="base"/>
            <a:r>
              <a:rPr lang="en-IN" sz="1600" b="1" dirty="0" smtClean="0"/>
              <a:t>(+</a:t>
            </a:r>
            <a:r>
              <a:rPr lang="en-IN" sz="1600" b="1" dirty="0"/>
              <a:t>91-674) 2581027</a:t>
            </a:r>
          </a:p>
          <a:p>
            <a:pPr fontAlgn="base"/>
            <a:r>
              <a:rPr lang="en-IN" sz="1600" b="1" dirty="0" smtClean="0">
                <a:hlinkClick r:id="rId4"/>
              </a:rPr>
              <a:t>sales@ubnsoft.com</a:t>
            </a:r>
            <a:endParaRPr lang="en-IN" sz="1600" b="1" dirty="0"/>
          </a:p>
        </p:txBody>
      </p:sp>
      <p:sp>
        <p:nvSpPr>
          <p:cNvPr id="2" name="Rectangle 1"/>
          <p:cNvSpPr/>
          <p:nvPr/>
        </p:nvSpPr>
        <p:spPr>
          <a:xfrm>
            <a:off x="35352" y="6396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900" dirty="0"/>
              <a:t>Case Study</a:t>
            </a:r>
          </a:p>
          <a:p>
            <a:r>
              <a:rPr lang="en-IN" sz="900" dirty="0" smtClean="0"/>
              <a:t>© 2015 UBN Software Solutions Pvt. Ltd. </a:t>
            </a:r>
            <a:r>
              <a:rPr lang="en-IN" sz="900" dirty="0"/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188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5775</TotalTime>
  <Words>466</Words>
  <Application>Microsoft Office PowerPoint</Application>
  <PresentationFormat>On-screen Show (4:3)</PresentationFormat>
  <Paragraphs>70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UBN</dc:creator>
  <cp:lastModifiedBy>Charak Patnaik</cp:lastModifiedBy>
  <cp:revision>296</cp:revision>
  <dcterms:created xsi:type="dcterms:W3CDTF">2015-08-04T05:13:24Z</dcterms:created>
  <dcterms:modified xsi:type="dcterms:W3CDTF">2015-11-13T11:08:05Z</dcterms:modified>
</cp:coreProperties>
</file>