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E74E30-0BD1-4796-98C8-B8E30792E838}" type="datetimeFigureOut">
              <a:rPr lang="en-IN" smtClean="0"/>
              <a:pPr/>
              <a:t>16-10-2015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4D1E93-6822-426A-B547-4B4D7FFD30E3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13187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32F82C-5E7C-44EB-906E-70C960E343A9}" type="datetimeFigureOut">
              <a:rPr lang="en-IN" smtClean="0"/>
              <a:pPr/>
              <a:t>16-10-2015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7323AC-1B56-4FE2-BDAE-89AD0465BFC3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4973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7323AC-1B56-4FE2-BDAE-89AD0465BFC3}" type="slidenum">
              <a:rPr lang="en-IN" smtClean="0"/>
              <a:pPr/>
              <a:t>1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8124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032D6-7CB1-4FC1-B5D7-4E5D19045C76}" type="datetime1">
              <a:rPr lang="en-IN" smtClean="0"/>
              <a:pPr/>
              <a:t>16-10-2015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5EB32-0F71-4C9A-9323-AAD817CE23AF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32D65-CFCA-4A52-92C0-1D822334CA78}" type="datetime1">
              <a:rPr lang="en-IN" smtClean="0"/>
              <a:pPr/>
              <a:t>16-10-2015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5EB32-0F71-4C9A-9323-AAD817CE23AF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5E96-443A-472C-A64B-5BD91DE1CD38}" type="datetime1">
              <a:rPr lang="en-IN" smtClean="0"/>
              <a:pPr/>
              <a:t>16-10-2015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5EB32-0F71-4C9A-9323-AAD817CE23AF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72696-956B-4CB8-861E-8196AB0CAF67}" type="datetime1">
              <a:rPr lang="en-IN" smtClean="0"/>
              <a:pPr/>
              <a:t>16-10-2015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5EB32-0F71-4C9A-9323-AAD817CE23AF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F81A4-ADC8-4EB3-8073-3E3D72BD95D3}" type="datetime1">
              <a:rPr lang="en-IN" smtClean="0"/>
              <a:pPr/>
              <a:t>16-10-2015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5EB32-0F71-4C9A-9323-AAD817CE23AF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6C745-77BB-46A9-A835-BBC9AB033B4F}" type="datetime1">
              <a:rPr lang="en-IN" smtClean="0"/>
              <a:pPr/>
              <a:t>16-10-2015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5EB32-0F71-4C9A-9323-AAD817CE23AF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90F27-A4D7-4AA8-97F5-A238850843B1}" type="datetime1">
              <a:rPr lang="en-IN" smtClean="0"/>
              <a:pPr/>
              <a:t>16-10-2015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5EB32-0F71-4C9A-9323-AAD817CE23AF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AE8D2-0B56-4C56-A995-F8E09B3AE71E}" type="datetime1">
              <a:rPr lang="en-IN" smtClean="0"/>
              <a:pPr/>
              <a:t>16-10-2015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5EB32-0F71-4C9A-9323-AAD817CE23AF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FEC70-6B69-4F23-84EA-E76E74037081}" type="datetime1">
              <a:rPr lang="en-IN" smtClean="0"/>
              <a:pPr/>
              <a:t>16-10-2015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5EB32-0F71-4C9A-9323-AAD817CE23AF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11F61-5176-41F8-9BC0-4B346A9B8408}" type="datetime1">
              <a:rPr lang="en-IN" smtClean="0"/>
              <a:pPr/>
              <a:t>16-10-2015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5EB32-0F71-4C9A-9323-AAD817CE23AF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371D8-9C75-4A11-B502-A15E9D5BD30B}" type="datetime1">
              <a:rPr lang="en-IN" smtClean="0"/>
              <a:pPr/>
              <a:t>16-10-2015</a:t>
            </a:fld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E5EB32-0F71-4C9A-9323-AAD817CE23AF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1E5EB32-0F71-4C9A-9323-AAD817CE23AF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A775EBD-EB5C-4C93-AB8E-FEAC665994B2}" type="datetime1">
              <a:rPr lang="en-IN" smtClean="0"/>
              <a:pPr/>
              <a:t>16-10-2015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hyperlink" Target="mailto:sales@ubnsoft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ales@ubnsoft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BN\Desktop\footer-logo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399" y="6021288"/>
            <a:ext cx="1698306" cy="522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5796136" y="5804673"/>
            <a:ext cx="283819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IN" sz="1400" b="1" dirty="0">
                <a:solidFill>
                  <a:schemeClr val="accent1">
                    <a:lumMod val="50000"/>
                  </a:schemeClr>
                </a:solidFill>
              </a:rPr>
              <a:t>UBN Software Solutions Pvt. Ltd. </a:t>
            </a:r>
            <a:r>
              <a:rPr lang="en-IN" sz="14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IN" sz="14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IN" sz="1400" b="1" dirty="0" smtClean="0">
                <a:solidFill>
                  <a:schemeClr val="accent1">
                    <a:lumMod val="50000"/>
                  </a:schemeClr>
                </a:solidFill>
              </a:rPr>
              <a:t>Bhubaneswar </a:t>
            </a:r>
            <a:r>
              <a:rPr lang="en-IN" sz="1400" b="1" dirty="0">
                <a:solidFill>
                  <a:schemeClr val="accent1">
                    <a:lumMod val="50000"/>
                  </a:schemeClr>
                </a:solidFill>
              </a:rPr>
              <a:t>- 751010, </a:t>
            </a:r>
            <a:r>
              <a:rPr lang="en-IN" sz="1400" b="1" dirty="0" smtClean="0">
                <a:solidFill>
                  <a:schemeClr val="accent1">
                    <a:lumMod val="50000"/>
                  </a:schemeClr>
                </a:solidFill>
              </a:rPr>
              <a:t>Odisha</a:t>
            </a:r>
            <a:r>
              <a:rPr lang="en-IN" sz="1400" b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IN" sz="1400" b="1" dirty="0" smtClean="0">
                <a:solidFill>
                  <a:schemeClr val="accent1">
                    <a:lumMod val="50000"/>
                  </a:schemeClr>
                </a:solidFill>
              </a:rPr>
              <a:t>India (+</a:t>
            </a:r>
            <a:r>
              <a:rPr lang="en-IN" sz="1400" b="1" dirty="0">
                <a:solidFill>
                  <a:schemeClr val="accent1">
                    <a:lumMod val="50000"/>
                  </a:schemeClr>
                </a:solidFill>
              </a:rPr>
              <a:t>91-674) </a:t>
            </a:r>
            <a:r>
              <a:rPr lang="en-IN" sz="1400" b="1" dirty="0" smtClean="0">
                <a:solidFill>
                  <a:schemeClr val="accent1">
                    <a:lumMod val="50000"/>
                  </a:schemeClr>
                </a:solidFill>
              </a:rPr>
              <a:t>2581025</a:t>
            </a:r>
            <a:br>
              <a:rPr lang="en-IN" sz="14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IN" sz="1400" b="1" dirty="0">
                <a:solidFill>
                  <a:schemeClr val="accent1">
                    <a:lumMod val="50000"/>
                  </a:schemeClr>
                </a:solidFill>
                <a:hlinkClick r:id="rId4"/>
              </a:rPr>
              <a:t> sales@ubnsoft.com</a:t>
            </a:r>
            <a:endParaRPr lang="en-IN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88024" y="323364"/>
            <a:ext cx="35595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UBN PROJECT CASE </a:t>
            </a:r>
            <a:r>
              <a:rPr lang="en-US" sz="2400" b="1" dirty="0" smtClean="0"/>
              <a:t>STUDY</a:t>
            </a:r>
            <a:endParaRPr lang="en-IN" sz="2400" b="1" dirty="0"/>
          </a:p>
        </p:txBody>
      </p:sp>
      <p:pic>
        <p:nvPicPr>
          <p:cNvPr id="8" name="Picture 2" descr="C:\Users\cpatnaik\Desktop\Business Insurance 12.1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460432" cy="5517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900931" y="0"/>
            <a:ext cx="35595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UBN PROJECT CASE </a:t>
            </a:r>
            <a:r>
              <a:rPr lang="en-US" sz="2400" b="1" dirty="0" smtClean="0"/>
              <a:t>STUDY</a:t>
            </a:r>
            <a:endParaRPr lang="en-IN" sz="2400" b="1" dirty="0"/>
          </a:p>
        </p:txBody>
      </p:sp>
    </p:spTree>
    <p:extLst>
      <p:ext uri="{BB962C8B-B14F-4D97-AF65-F5344CB8AC3E}">
        <p14:creationId xmlns:p14="http://schemas.microsoft.com/office/powerpoint/2010/main" val="278521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0642257"/>
              </p:ext>
            </p:extLst>
          </p:nvPr>
        </p:nvGraphicFramePr>
        <p:xfrm>
          <a:off x="539552" y="824926"/>
          <a:ext cx="7488832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88832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b="1" dirty="0" smtClean="0">
                          <a:solidFill>
                            <a:schemeClr val="tx1"/>
                          </a:solidFill>
                        </a:rPr>
                        <a:t>Client Profile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8" name="Picture 4" descr="C:\Users\UBN\Desktop\footer-logo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46" y="6343516"/>
            <a:ext cx="1362680" cy="419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804248" y="6433591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www.ubnsoft.com</a:t>
            </a:r>
            <a:endParaRPr lang="en-IN" sz="1400" b="1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2004308"/>
              </p:ext>
            </p:extLst>
          </p:nvPr>
        </p:nvGraphicFramePr>
        <p:xfrm>
          <a:off x="611560" y="3717032"/>
          <a:ext cx="7488832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88832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b="1" dirty="0" smtClean="0">
                          <a:solidFill>
                            <a:schemeClr val="tx1"/>
                          </a:solidFill>
                        </a:rPr>
                        <a:t>At-a-Glance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6755509"/>
              </p:ext>
            </p:extLst>
          </p:nvPr>
        </p:nvGraphicFramePr>
        <p:xfrm>
          <a:off x="611560" y="4221088"/>
          <a:ext cx="7488832" cy="1080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488832"/>
              </a:tblGrid>
              <a:tr h="360040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Client’s Business Industry: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Manufacturing </a:t>
                      </a:r>
                      <a:endParaRPr lang="en-IN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Client’s Location:  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USA</a:t>
                      </a:r>
                      <a:endParaRPr lang="en-IN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Project’s Core Solution Area: 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Xamarin and Native </a:t>
                      </a:r>
                      <a:endParaRPr lang="en-IN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39552" y="1600200"/>
            <a:ext cx="74888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IN" dirty="0" smtClean="0">
                <a:solidFill>
                  <a:schemeClr val="tx2"/>
                </a:solidFill>
              </a:rPr>
              <a:t>The organization is founded </a:t>
            </a:r>
            <a:r>
              <a:rPr lang="en-IN" dirty="0">
                <a:solidFill>
                  <a:schemeClr val="tx2"/>
                </a:solidFill>
              </a:rPr>
              <a:t>in 1944, headquartered in </a:t>
            </a:r>
            <a:r>
              <a:rPr lang="en-IN" dirty="0" smtClean="0">
                <a:solidFill>
                  <a:schemeClr val="tx2"/>
                </a:solidFill>
              </a:rPr>
              <a:t>Neponset.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dirty="0" smtClean="0">
                <a:solidFill>
                  <a:schemeClr val="tx2"/>
                </a:solidFill>
              </a:rPr>
              <a:t>The client business is committed </a:t>
            </a:r>
            <a:r>
              <a:rPr lang="en-IN" dirty="0">
                <a:solidFill>
                  <a:schemeClr val="tx2"/>
                </a:solidFill>
              </a:rPr>
              <a:t>to safety, excellence and innovation in bulk-materials </a:t>
            </a:r>
            <a:r>
              <a:rPr lang="en-IN" dirty="0" smtClean="0">
                <a:solidFill>
                  <a:schemeClr val="tx2"/>
                </a:solidFill>
              </a:rPr>
              <a:t>handling.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dirty="0" smtClean="0">
                <a:solidFill>
                  <a:schemeClr val="tx2"/>
                </a:solidFill>
              </a:rPr>
              <a:t>They have developed </a:t>
            </a:r>
            <a:r>
              <a:rPr lang="en-IN" dirty="0">
                <a:solidFill>
                  <a:schemeClr val="tx2"/>
                </a:solidFill>
              </a:rPr>
              <a:t>hundreds of products to make the handling of bulk materials cleaner, safer and more </a:t>
            </a:r>
            <a:r>
              <a:rPr lang="en-IN" dirty="0" smtClean="0">
                <a:solidFill>
                  <a:schemeClr val="tx2"/>
                </a:solidFill>
              </a:rPr>
              <a:t>productive.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dirty="0">
                <a:solidFill>
                  <a:schemeClr val="tx2"/>
                </a:solidFill>
              </a:rPr>
              <a:t>Their facility is certified to the "world-class" ISO 9001 Quality </a:t>
            </a:r>
            <a:r>
              <a:rPr lang="en-IN" dirty="0" smtClean="0">
                <a:solidFill>
                  <a:schemeClr val="tx2"/>
                </a:solidFill>
              </a:rPr>
              <a:t>Systems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IN" dirty="0" smtClean="0">
                <a:solidFill>
                  <a:schemeClr val="tx2"/>
                </a:solidFill>
              </a:rPr>
              <a:t>The client currently </a:t>
            </a:r>
            <a:r>
              <a:rPr lang="en-IN" dirty="0">
                <a:solidFill>
                  <a:schemeClr val="tx2"/>
                </a:solidFill>
              </a:rPr>
              <a:t>holds 134 patents and trademarks </a:t>
            </a:r>
            <a:r>
              <a:rPr lang="en-IN" dirty="0" smtClean="0">
                <a:solidFill>
                  <a:schemeClr val="tx2"/>
                </a:solidFill>
              </a:rPr>
              <a:t>world-wide.</a:t>
            </a:r>
          </a:p>
        </p:txBody>
      </p:sp>
    </p:spTree>
    <p:extLst>
      <p:ext uri="{BB962C8B-B14F-4D97-AF65-F5344CB8AC3E}">
        <p14:creationId xmlns:p14="http://schemas.microsoft.com/office/powerpoint/2010/main" val="30515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9300116"/>
              </p:ext>
            </p:extLst>
          </p:nvPr>
        </p:nvGraphicFramePr>
        <p:xfrm>
          <a:off x="467544" y="620688"/>
          <a:ext cx="7643192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43192"/>
              </a:tblGrid>
              <a:tr h="414249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Key Project Challenges</a:t>
                      </a:r>
                      <a:endParaRPr lang="en-IN" sz="24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771800" y="1250751"/>
            <a:ext cx="5386198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sz="1600" dirty="0" smtClean="0">
              <a:solidFill>
                <a:srgbClr val="FF0000"/>
              </a:solidFill>
            </a:endParaRPr>
          </a:p>
          <a:p>
            <a:r>
              <a:rPr lang="en-IN" sz="1600" dirty="0" smtClean="0">
                <a:solidFill>
                  <a:schemeClr val="bg2">
                    <a:lumMod val="25000"/>
                  </a:schemeClr>
                </a:solidFill>
              </a:rPr>
              <a:t>The client is always committed </a:t>
            </a:r>
            <a:r>
              <a:rPr lang="en-IN" sz="1600" dirty="0">
                <a:solidFill>
                  <a:schemeClr val="bg2">
                    <a:lumMod val="25000"/>
                  </a:schemeClr>
                </a:solidFill>
              </a:rPr>
              <a:t>to safety, excellence and innovation in bulk-materials handling. Over </a:t>
            </a:r>
            <a:r>
              <a:rPr lang="en-IN" sz="1600" dirty="0" smtClean="0">
                <a:solidFill>
                  <a:schemeClr val="bg2">
                    <a:lumMod val="25000"/>
                  </a:schemeClr>
                </a:solidFill>
              </a:rPr>
              <a:t>all these  years</a:t>
            </a:r>
            <a:r>
              <a:rPr lang="en-IN" sz="1600" dirty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en-IN" sz="1600" dirty="0" smtClean="0">
                <a:solidFill>
                  <a:schemeClr val="bg2">
                    <a:lumMod val="25000"/>
                  </a:schemeClr>
                </a:solidFill>
              </a:rPr>
              <a:t>they have </a:t>
            </a:r>
            <a:r>
              <a:rPr lang="en-IN" sz="1600" dirty="0">
                <a:solidFill>
                  <a:schemeClr val="bg2">
                    <a:lumMod val="25000"/>
                  </a:schemeClr>
                </a:solidFill>
              </a:rPr>
              <a:t>developed </a:t>
            </a:r>
            <a:r>
              <a:rPr lang="en-IN" sz="1600" dirty="0" smtClean="0">
                <a:solidFill>
                  <a:schemeClr val="bg2">
                    <a:lumMod val="25000"/>
                  </a:schemeClr>
                </a:solidFill>
              </a:rPr>
              <a:t>several </a:t>
            </a:r>
            <a:r>
              <a:rPr lang="en-IN" sz="1600" dirty="0">
                <a:solidFill>
                  <a:schemeClr val="bg2">
                    <a:lumMod val="25000"/>
                  </a:schemeClr>
                </a:solidFill>
              </a:rPr>
              <a:t>products to make the handling of bulk </a:t>
            </a:r>
            <a:r>
              <a:rPr lang="en-IN" sz="1600" dirty="0" smtClean="0">
                <a:solidFill>
                  <a:schemeClr val="bg2">
                    <a:lumMod val="25000"/>
                  </a:schemeClr>
                </a:solidFill>
              </a:rPr>
              <a:t>materials cleaner</a:t>
            </a:r>
            <a:r>
              <a:rPr lang="en-IN" sz="1600" dirty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en-IN" sz="1600" dirty="0" smtClean="0">
                <a:solidFill>
                  <a:schemeClr val="bg2">
                    <a:lumMod val="25000"/>
                  </a:schemeClr>
                </a:solidFill>
              </a:rPr>
              <a:t>easier, safer </a:t>
            </a:r>
            <a:r>
              <a:rPr lang="en-IN" sz="1600" dirty="0">
                <a:solidFill>
                  <a:schemeClr val="bg2">
                    <a:lumMod val="25000"/>
                  </a:schemeClr>
                </a:solidFill>
              </a:rPr>
              <a:t>and </a:t>
            </a:r>
            <a:r>
              <a:rPr lang="en-IN" sz="1600" dirty="0" smtClean="0">
                <a:solidFill>
                  <a:schemeClr val="bg2">
                    <a:lumMod val="25000"/>
                  </a:schemeClr>
                </a:solidFill>
              </a:rPr>
              <a:t>productive. </a:t>
            </a:r>
            <a:br>
              <a:rPr lang="en-IN" sz="16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IN" sz="16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IN" sz="16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IN" sz="1600" dirty="0" smtClean="0">
                <a:solidFill>
                  <a:schemeClr val="bg2">
                    <a:lumMod val="25000"/>
                  </a:schemeClr>
                </a:solidFill>
              </a:rPr>
              <a:t>The objectives of the project:</a:t>
            </a:r>
          </a:p>
          <a:p>
            <a:endParaRPr lang="en-IN" sz="16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en-IN" sz="1600" dirty="0">
                <a:solidFill>
                  <a:schemeClr val="bg2">
                    <a:lumMod val="25000"/>
                  </a:schemeClr>
                </a:solidFill>
              </a:rPr>
              <a:t>Stringent deadlines to develop the app for different platforms</a:t>
            </a:r>
            <a:r>
              <a:rPr lang="en-IN" sz="16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endParaRPr lang="en-IN" sz="1600" dirty="0">
              <a:solidFill>
                <a:schemeClr val="bg2">
                  <a:lumMod val="25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en-IN" sz="1600" dirty="0">
                <a:solidFill>
                  <a:schemeClr val="bg2">
                    <a:lumMod val="25000"/>
                  </a:schemeClr>
                </a:solidFill>
              </a:rPr>
              <a:t>Extremely customized view for business need</a:t>
            </a:r>
            <a:r>
              <a:rPr lang="en-IN" sz="16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endParaRPr lang="en-IN" sz="1600" dirty="0">
              <a:solidFill>
                <a:schemeClr val="bg2">
                  <a:lumMod val="25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en-IN" sz="1600" dirty="0" smtClean="0">
                <a:solidFill>
                  <a:schemeClr val="bg2">
                    <a:lumMod val="25000"/>
                  </a:schemeClr>
                </a:solidFill>
              </a:rPr>
              <a:t>Use of native controls like Camera, Geo Location and SignaturePads in dynamic and configurable administration setup. It will be unlike the generic applications attached over a static or stipulated area. </a:t>
            </a:r>
            <a:endParaRPr lang="en-IN" sz="1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8582" y="1550075"/>
            <a:ext cx="2102539" cy="1815882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sz="1400" b="1" u="sng" dirty="0" smtClean="0">
                <a:solidFill>
                  <a:schemeClr val="bg1"/>
                </a:solidFill>
              </a:rPr>
              <a:t>Business Objectives:</a:t>
            </a:r>
          </a:p>
          <a:p>
            <a:endParaRPr lang="en-US" sz="1400" b="1" u="sng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en-US" sz="1200" dirty="0" smtClean="0">
                <a:solidFill>
                  <a:schemeClr val="bg1"/>
                </a:solidFill>
              </a:rPr>
              <a:t>To get real time business scenario updates.</a:t>
            </a:r>
          </a:p>
          <a:p>
            <a:pPr marL="285750" indent="-285750">
              <a:buFont typeface="Wingdings" pitchFamily="2" charset="2"/>
              <a:buChar char="q"/>
            </a:pPr>
            <a:endParaRPr lang="en-US" sz="1200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en-US" sz="1200" dirty="0" smtClean="0">
                <a:solidFill>
                  <a:schemeClr val="bg1"/>
                </a:solidFill>
              </a:rPr>
              <a:t>Capability to configure and customize the app as per the need of the user.</a:t>
            </a:r>
          </a:p>
          <a:p>
            <a:endParaRPr lang="en-US" sz="1200" dirty="0" smtClean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04248" y="6433591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www.ubnsoft.com</a:t>
            </a:r>
            <a:endParaRPr lang="en-IN" sz="1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67420" y="3429000"/>
            <a:ext cx="2103699" cy="21852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u="sng" dirty="0">
                <a:solidFill>
                  <a:sysClr val="windowText" lastClr="000000"/>
                </a:solidFill>
              </a:rPr>
              <a:t>Statistics &amp; </a:t>
            </a:r>
            <a:r>
              <a:rPr lang="en-US" sz="1400" b="1" u="sng" dirty="0" smtClean="0">
                <a:solidFill>
                  <a:sysClr val="windowText" lastClr="000000"/>
                </a:solidFill>
              </a:rPr>
              <a:t>Numbers:</a:t>
            </a:r>
          </a:p>
          <a:p>
            <a:endParaRPr lang="en-US" sz="1400" b="1" u="sng" dirty="0" smtClean="0">
              <a:solidFill>
                <a:sysClr val="windowText" lastClr="000000"/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en-IN" sz="1200" dirty="0" smtClean="0"/>
              <a:t>Project Duration – 2000 man hours.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IN" sz="1200" dirty="0" smtClean="0"/>
              <a:t>Delivery Model – Fixed Bid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IN" sz="1200" dirty="0" smtClean="0"/>
              <a:t>Team Size – </a:t>
            </a:r>
            <a:r>
              <a:rPr lang="en-IN" sz="1200" dirty="0"/>
              <a:t>8</a:t>
            </a:r>
            <a:endParaRPr lang="en-IN" sz="1200" dirty="0" smtClean="0"/>
          </a:p>
          <a:p>
            <a:pPr marL="285750" indent="-285750">
              <a:buFont typeface="Wingdings" pitchFamily="2" charset="2"/>
              <a:buChar char="q"/>
            </a:pPr>
            <a:r>
              <a:rPr lang="en-IN" sz="1200" dirty="0" smtClean="0"/>
              <a:t>Engagement Model - Offshore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IN" sz="1200" dirty="0" smtClean="0"/>
              <a:t>Language - </a:t>
            </a:r>
            <a:r>
              <a:rPr lang="en-IN" sz="1200" dirty="0"/>
              <a:t>Objective-C, C#, Java</a:t>
            </a:r>
            <a:endParaRPr lang="en-IN" sz="1200" dirty="0" smtClean="0"/>
          </a:p>
        </p:txBody>
      </p:sp>
      <p:pic>
        <p:nvPicPr>
          <p:cNvPr id="9" name="Picture 4" descr="C:\Users\UBN\Desktop\footer-logo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46" y="6343516"/>
            <a:ext cx="1362680" cy="419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034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5407988"/>
              </p:ext>
            </p:extLst>
          </p:nvPr>
        </p:nvGraphicFramePr>
        <p:xfrm>
          <a:off x="467544" y="620688"/>
          <a:ext cx="7643192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43192"/>
              </a:tblGrid>
              <a:tr h="414249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Solution to the Challenges</a:t>
                      </a:r>
                      <a:endParaRPr lang="en-IN" sz="24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843808" y="1261170"/>
            <a:ext cx="511256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itchFamily="49" charset="0"/>
              <a:buChar char="o"/>
            </a:pPr>
            <a:r>
              <a:rPr lang="en-IN" sz="1600" dirty="0" smtClean="0">
                <a:solidFill>
                  <a:schemeClr val="bg2">
                    <a:lumMod val="25000"/>
                  </a:schemeClr>
                </a:solidFill>
              </a:rPr>
              <a:t>Use of Xamarin </a:t>
            </a:r>
            <a:r>
              <a:rPr lang="en-IN" sz="1600" dirty="0">
                <a:solidFill>
                  <a:schemeClr val="bg2">
                    <a:lumMod val="25000"/>
                  </a:schemeClr>
                </a:solidFill>
              </a:rPr>
              <a:t>and Native for mobile application. </a:t>
            </a:r>
            <a:endParaRPr lang="en-IN" sz="1600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en-IN" sz="1600" dirty="0">
              <a:solidFill>
                <a:schemeClr val="bg2">
                  <a:lumMod val="25000"/>
                </a:schemeClr>
              </a:solidFill>
            </a:endParaRPr>
          </a:p>
          <a:p>
            <a:pPr marL="285750" indent="-285750">
              <a:buFont typeface="Courier New" pitchFamily="49" charset="0"/>
              <a:buChar char="o"/>
            </a:pPr>
            <a:r>
              <a:rPr lang="en-IN" sz="1600" dirty="0" smtClean="0">
                <a:solidFill>
                  <a:schemeClr val="bg2">
                    <a:lumMod val="25000"/>
                  </a:schemeClr>
                </a:solidFill>
              </a:rPr>
              <a:t>Creation of </a:t>
            </a:r>
            <a:r>
              <a:rPr lang="en-IN" sz="1600" dirty="0">
                <a:solidFill>
                  <a:schemeClr val="bg2">
                    <a:lumMod val="25000"/>
                  </a:schemeClr>
                </a:solidFill>
              </a:rPr>
              <a:t>a web application using Play framework to get all the rendering information, and dynamic configuration</a:t>
            </a:r>
            <a:r>
              <a:rPr lang="en-IN" sz="16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endParaRPr lang="en-IN" sz="1600" dirty="0">
              <a:solidFill>
                <a:schemeClr val="bg2">
                  <a:lumMod val="25000"/>
                </a:schemeClr>
              </a:solidFill>
            </a:endParaRPr>
          </a:p>
          <a:p>
            <a:pPr marL="285750" indent="-285750">
              <a:buFont typeface="Courier New" pitchFamily="49" charset="0"/>
              <a:buChar char="o"/>
            </a:pPr>
            <a:r>
              <a:rPr lang="en-IN" sz="1600" dirty="0" smtClean="0">
                <a:solidFill>
                  <a:schemeClr val="bg2">
                    <a:lumMod val="25000"/>
                  </a:schemeClr>
                </a:solidFill>
              </a:rPr>
              <a:t>Creating </a:t>
            </a:r>
            <a:r>
              <a:rPr lang="en-IN" sz="1600" dirty="0">
                <a:solidFill>
                  <a:schemeClr val="bg2">
                    <a:lumMod val="25000"/>
                  </a:schemeClr>
                </a:solidFill>
              </a:rPr>
              <a:t>ReST based service to send the information to the mobile apps</a:t>
            </a:r>
            <a:r>
              <a:rPr lang="en-IN" sz="16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endParaRPr lang="en-IN" sz="1600" dirty="0">
              <a:solidFill>
                <a:schemeClr val="bg2">
                  <a:lumMod val="25000"/>
                </a:schemeClr>
              </a:solidFill>
            </a:endParaRPr>
          </a:p>
          <a:p>
            <a:pPr marL="285750" indent="-285750">
              <a:buFont typeface="Courier New" pitchFamily="49" charset="0"/>
              <a:buChar char="o"/>
            </a:pPr>
            <a:r>
              <a:rPr lang="en-IN" sz="1600" dirty="0">
                <a:solidFill>
                  <a:schemeClr val="bg2">
                    <a:lumMod val="25000"/>
                  </a:schemeClr>
                </a:solidFill>
              </a:rPr>
              <a:t>Dynamic rendering of control information from the runtime service</a:t>
            </a:r>
            <a:r>
              <a:rPr lang="en-IN" sz="16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endParaRPr lang="en-IN" sz="1600" dirty="0">
              <a:solidFill>
                <a:schemeClr val="bg2">
                  <a:lumMod val="25000"/>
                </a:schemeClr>
              </a:solidFill>
            </a:endParaRPr>
          </a:p>
          <a:p>
            <a:pPr marL="285750" indent="-285750">
              <a:buFont typeface="Courier New" pitchFamily="49" charset="0"/>
              <a:buChar char="o"/>
            </a:pPr>
            <a:r>
              <a:rPr lang="en-IN" sz="1600" dirty="0">
                <a:solidFill>
                  <a:schemeClr val="bg2">
                    <a:lumMod val="25000"/>
                  </a:schemeClr>
                </a:solidFill>
              </a:rPr>
              <a:t>Generating PDF and HTML reports based on the transaction user made.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1253967"/>
            <a:ext cx="2209799" cy="2523768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sz="1400" b="1" u="sng" dirty="0">
                <a:solidFill>
                  <a:schemeClr val="bg1"/>
                </a:solidFill>
              </a:rPr>
              <a:t>Key Business Benefits </a:t>
            </a:r>
            <a:r>
              <a:rPr lang="en-US" sz="1400" b="1" u="sng" dirty="0" smtClean="0">
                <a:solidFill>
                  <a:schemeClr val="bg1"/>
                </a:solidFill>
              </a:rPr>
              <a:t>: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IN" sz="1200" dirty="0" smtClean="0">
                <a:solidFill>
                  <a:schemeClr val="bg1"/>
                </a:solidFill>
              </a:rPr>
              <a:t>User </a:t>
            </a:r>
            <a:r>
              <a:rPr lang="en-IN" sz="1200" dirty="0">
                <a:solidFill>
                  <a:schemeClr val="bg1"/>
                </a:solidFill>
              </a:rPr>
              <a:t>can see as many controls as configured.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IN" sz="1200" dirty="0">
                <a:solidFill>
                  <a:schemeClr val="bg1"/>
                </a:solidFill>
              </a:rPr>
              <a:t>No need to change anything to mobile App, just change the feeding JSON </a:t>
            </a:r>
            <a:r>
              <a:rPr lang="en-IN" sz="1200" dirty="0" smtClean="0">
                <a:solidFill>
                  <a:schemeClr val="bg1"/>
                </a:solidFill>
              </a:rPr>
              <a:t> to parse </a:t>
            </a:r>
            <a:r>
              <a:rPr lang="en-IN" sz="1200" dirty="0">
                <a:solidFill>
                  <a:schemeClr val="bg1"/>
                </a:solidFill>
              </a:rPr>
              <a:t>everything to render.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IN" sz="1200" dirty="0">
                <a:solidFill>
                  <a:schemeClr val="bg1"/>
                </a:solidFill>
              </a:rPr>
              <a:t>Remove limits with pictures and controls with </a:t>
            </a:r>
            <a:r>
              <a:rPr lang="en-IN" sz="1200" dirty="0" smtClean="0">
                <a:solidFill>
                  <a:schemeClr val="bg1"/>
                </a:solidFill>
              </a:rPr>
              <a:t>existing </a:t>
            </a:r>
            <a:r>
              <a:rPr lang="en-IN" sz="1200" dirty="0">
                <a:solidFill>
                  <a:schemeClr val="bg1"/>
                </a:solidFill>
              </a:rPr>
              <a:t>ProntoForm </a:t>
            </a:r>
            <a:r>
              <a:rPr lang="en-IN" sz="1200" dirty="0" smtClean="0">
                <a:solidFill>
                  <a:schemeClr val="bg1"/>
                </a:solidFill>
              </a:rPr>
              <a:t>appl. </a:t>
            </a:r>
            <a:endParaRPr lang="en-IN" sz="1200" dirty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n-IN" sz="1200" dirty="0">
                <a:solidFill>
                  <a:schemeClr val="bg1"/>
                </a:solidFill>
              </a:rPr>
              <a:t>Offline use of the app for real time business scenarios.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04248" y="6433591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www.ubnsoft.com</a:t>
            </a:r>
            <a:endParaRPr lang="en-IN" sz="1400" b="1" dirty="0"/>
          </a:p>
        </p:txBody>
      </p:sp>
      <p:pic>
        <p:nvPicPr>
          <p:cNvPr id="14" name="Picture 4" descr="C:\Users\UBN\Desktop\footer-logo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46" y="6343516"/>
            <a:ext cx="1362680" cy="419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57200" y="3886200"/>
            <a:ext cx="2209799" cy="19389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b="1" u="sng" dirty="0">
                <a:solidFill>
                  <a:sysClr val="windowText" lastClr="000000"/>
                </a:solidFill>
              </a:rPr>
              <a:t>Statistics &amp; Numbers</a:t>
            </a:r>
            <a:r>
              <a:rPr lang="en-US" sz="1200" b="1" u="sng" dirty="0" smtClean="0">
                <a:solidFill>
                  <a:sysClr val="windowText" lastClr="000000"/>
                </a:solidFill>
              </a:rPr>
              <a:t>: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1200" dirty="0" smtClean="0">
                <a:solidFill>
                  <a:sysClr val="windowText" lastClr="000000"/>
                </a:solidFill>
              </a:rPr>
              <a:t>Framework – </a:t>
            </a:r>
            <a:r>
              <a:rPr lang="en-US" sz="1200" b="1" dirty="0" smtClean="0">
                <a:solidFill>
                  <a:sysClr val="windowText" lastClr="000000"/>
                </a:solidFill>
              </a:rPr>
              <a:t>Play</a:t>
            </a:r>
            <a:endParaRPr lang="en-US" sz="1200" b="1" dirty="0">
              <a:solidFill>
                <a:sysClr val="windowText" lastClr="000000"/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en-US" sz="1200" dirty="0">
                <a:solidFill>
                  <a:sysClr val="windowText" lastClr="000000"/>
                </a:solidFill>
              </a:rPr>
              <a:t>Front End - </a:t>
            </a:r>
            <a:r>
              <a:rPr lang="en-US" sz="1200" b="1" dirty="0">
                <a:solidFill>
                  <a:sysClr val="windowText" lastClr="000000"/>
                </a:solidFill>
              </a:rPr>
              <a:t>JSP for web app, Xamarin and Native for mobile </a:t>
            </a:r>
            <a:r>
              <a:rPr lang="en-US" sz="1200" b="1" dirty="0" smtClean="0">
                <a:solidFill>
                  <a:sysClr val="windowText" lastClr="000000"/>
                </a:solidFill>
              </a:rPr>
              <a:t>app</a:t>
            </a:r>
            <a:endParaRPr lang="en-US" sz="1200" b="1" dirty="0">
              <a:solidFill>
                <a:sysClr val="windowText" lastClr="000000"/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en-US" sz="1200" dirty="0">
                <a:solidFill>
                  <a:sysClr val="windowText" lastClr="000000"/>
                </a:solidFill>
              </a:rPr>
              <a:t>App Server </a:t>
            </a:r>
            <a:r>
              <a:rPr lang="en-US" sz="1200" dirty="0" smtClean="0">
                <a:solidFill>
                  <a:sysClr val="windowText" lastClr="000000"/>
                </a:solidFill>
              </a:rPr>
              <a:t>– </a:t>
            </a:r>
            <a:r>
              <a:rPr lang="en-US" sz="1200" b="1" dirty="0" smtClean="0">
                <a:solidFill>
                  <a:sysClr val="windowText" lastClr="000000"/>
                </a:solidFill>
              </a:rPr>
              <a:t>Play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sz="1200" dirty="0" smtClean="0">
                <a:solidFill>
                  <a:sysClr val="windowText" lastClr="000000"/>
                </a:solidFill>
              </a:rPr>
              <a:t>Database </a:t>
            </a:r>
            <a:r>
              <a:rPr lang="en-US" sz="1200" dirty="0">
                <a:solidFill>
                  <a:sysClr val="windowText" lastClr="000000"/>
                </a:solidFill>
              </a:rPr>
              <a:t>- </a:t>
            </a:r>
            <a:r>
              <a:rPr lang="en-US" sz="1200" b="1" dirty="0">
                <a:solidFill>
                  <a:sysClr val="windowText" lastClr="000000"/>
                </a:solidFill>
              </a:rPr>
              <a:t>MongoDB, </a:t>
            </a:r>
            <a:r>
              <a:rPr lang="en-US" sz="1200" b="1" dirty="0" smtClean="0">
                <a:solidFill>
                  <a:sysClr val="windowText" lastClr="000000"/>
                </a:solidFill>
              </a:rPr>
              <a:t>MySQL</a:t>
            </a:r>
            <a:endParaRPr lang="en-US" sz="1200" b="1" dirty="0">
              <a:solidFill>
                <a:sysClr val="windowText" lastClr="000000"/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en-US" sz="1200" dirty="0">
                <a:solidFill>
                  <a:sysClr val="windowText" lastClr="000000"/>
                </a:solidFill>
              </a:rPr>
              <a:t>Platforms - </a:t>
            </a:r>
            <a:r>
              <a:rPr lang="en-US" sz="1200" b="1" dirty="0">
                <a:solidFill>
                  <a:sysClr val="windowText" lastClr="000000"/>
                </a:solidFill>
              </a:rPr>
              <a:t>AWS, iOS, </a:t>
            </a:r>
            <a:r>
              <a:rPr lang="en-US" sz="1200" b="1" dirty="0" smtClean="0">
                <a:solidFill>
                  <a:sysClr val="windowText" lastClr="000000"/>
                </a:solidFill>
              </a:rPr>
              <a:t>Android</a:t>
            </a:r>
          </a:p>
        </p:txBody>
      </p:sp>
    </p:spTree>
    <p:extLst>
      <p:ext uri="{BB962C8B-B14F-4D97-AF65-F5344CB8AC3E}">
        <p14:creationId xmlns:p14="http://schemas.microsoft.com/office/powerpoint/2010/main" val="278335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079678"/>
              </p:ext>
            </p:extLst>
          </p:nvPr>
        </p:nvGraphicFramePr>
        <p:xfrm>
          <a:off x="467544" y="620688"/>
          <a:ext cx="7643192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43192"/>
              </a:tblGrid>
              <a:tr h="414249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Feasibility</a:t>
                      </a:r>
                      <a:endParaRPr lang="en-IN" sz="24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3962400"/>
            <a:ext cx="741451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 smtClean="0">
                <a:solidFill>
                  <a:schemeClr val="tx2">
                    <a:lumMod val="75000"/>
                  </a:schemeClr>
                </a:solidFill>
              </a:rPr>
              <a:t>Achievement :</a:t>
            </a:r>
            <a:br>
              <a:rPr lang="en-IN" sz="1600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en-IN" sz="16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IN" sz="1600" dirty="0" smtClean="0">
                <a:solidFill>
                  <a:schemeClr val="tx2">
                    <a:lumMod val="75000"/>
                  </a:schemeClr>
                </a:solidFill>
              </a:rPr>
              <a:t>The client can use the app in offline mode. </a:t>
            </a:r>
            <a:r>
              <a:rPr lang="en-IN" sz="16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IN" sz="1600" dirty="0" smtClean="0">
                <a:solidFill>
                  <a:schemeClr val="tx2">
                    <a:lumMod val="75000"/>
                  </a:schemeClr>
                </a:solidFill>
              </a:rPr>
              <a:t>The user can utilize all features without depending on the network coverage. All data can be sent and updated reports can be received with ease.</a:t>
            </a:r>
            <a:endParaRPr lang="en-IN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295400"/>
            <a:ext cx="7620000" cy="2462213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400" b="1" u="sng" dirty="0">
                <a:solidFill>
                  <a:schemeClr val="bg1"/>
                </a:solidFill>
              </a:rPr>
              <a:t>Key </a:t>
            </a:r>
            <a:r>
              <a:rPr lang="en-US" sz="1400" b="1" u="sng" dirty="0" smtClean="0">
                <a:solidFill>
                  <a:schemeClr val="bg1"/>
                </a:solidFill>
              </a:rPr>
              <a:t>Technology Benefits :</a:t>
            </a:r>
          </a:p>
          <a:p>
            <a:endParaRPr lang="en-US" sz="1400" b="1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n-IN" sz="1400" dirty="0" smtClean="0">
                <a:solidFill>
                  <a:schemeClr val="bg1"/>
                </a:solidFill>
              </a:rPr>
              <a:t>Xamarin </a:t>
            </a:r>
            <a:r>
              <a:rPr lang="en-IN" sz="1400" dirty="0">
                <a:solidFill>
                  <a:schemeClr val="bg1"/>
                </a:solidFill>
              </a:rPr>
              <a:t>– to develop cross-platform </a:t>
            </a:r>
            <a:r>
              <a:rPr lang="en-IN" sz="1400" dirty="0" smtClean="0">
                <a:solidFill>
                  <a:schemeClr val="bg1"/>
                </a:solidFill>
              </a:rPr>
              <a:t>feature.</a:t>
            </a:r>
          </a:p>
          <a:p>
            <a:endParaRPr lang="en-IN" sz="1400" dirty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n-IN" sz="1400" dirty="0">
                <a:solidFill>
                  <a:schemeClr val="bg1"/>
                </a:solidFill>
              </a:rPr>
              <a:t>Native – to develop native components in the device</a:t>
            </a:r>
            <a:r>
              <a:rPr lang="en-IN" sz="1400" dirty="0" smtClean="0">
                <a:solidFill>
                  <a:schemeClr val="bg1"/>
                </a:solidFill>
              </a:rPr>
              <a:t>.</a:t>
            </a:r>
          </a:p>
          <a:p>
            <a:endParaRPr lang="en-IN" sz="1400" dirty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n-IN" sz="1400" dirty="0">
                <a:solidFill>
                  <a:schemeClr val="bg1"/>
                </a:solidFill>
              </a:rPr>
              <a:t>Play Framework – for Web and </a:t>
            </a:r>
            <a:r>
              <a:rPr lang="en-IN" sz="1400" dirty="0" smtClean="0">
                <a:solidFill>
                  <a:schemeClr val="bg1"/>
                </a:solidFill>
              </a:rPr>
              <a:t>web services configurations.</a:t>
            </a:r>
          </a:p>
          <a:p>
            <a:endParaRPr lang="en-IN" sz="1400" dirty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n-IN" sz="1400" dirty="0">
                <a:solidFill>
                  <a:schemeClr val="bg1"/>
                </a:solidFill>
              </a:rPr>
              <a:t>JasperReport – For report generation. </a:t>
            </a:r>
            <a:endParaRPr lang="en-IN" sz="1400" dirty="0" smtClean="0">
              <a:solidFill>
                <a:schemeClr val="bg1"/>
              </a:solidFill>
            </a:endParaRPr>
          </a:p>
          <a:p>
            <a:endParaRPr lang="en-IN" sz="1400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n-US" sz="1400" dirty="0"/>
              <a:t>Replaced the user of ProntoForms to own customized </a:t>
            </a:r>
            <a:r>
              <a:rPr lang="en-US" sz="1400" dirty="0" smtClean="0"/>
              <a:t>application</a:t>
            </a:r>
            <a:endParaRPr lang="en-IN" sz="14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04248" y="6433591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www.ubnsoft.com</a:t>
            </a:r>
            <a:endParaRPr lang="en-IN" sz="1400" b="1" dirty="0"/>
          </a:p>
        </p:txBody>
      </p:sp>
      <p:pic>
        <p:nvPicPr>
          <p:cNvPr id="12" name="Picture 4" descr="C:\Users\UBN\Desktop\footer-logo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46" y="6343516"/>
            <a:ext cx="1362680" cy="419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897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BN\Desktop\Thank-You-Calling-Car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39"/>
            <a:ext cx="8136904" cy="4608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UBN\Desktop\footer-logo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301208"/>
            <a:ext cx="2808312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572000" y="4987042"/>
            <a:ext cx="40684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IN" sz="1600" b="1" dirty="0"/>
              <a:t>UBN Software Solutions Pvt. Ltd. </a:t>
            </a:r>
            <a:r>
              <a:rPr lang="en-IN" sz="1600" b="1" dirty="0" smtClean="0"/>
              <a:t/>
            </a:r>
            <a:br>
              <a:rPr lang="en-IN" sz="1600" b="1" dirty="0" smtClean="0"/>
            </a:br>
            <a:r>
              <a:rPr lang="en-IN" sz="1600" b="1" dirty="0" smtClean="0"/>
              <a:t>IDCO Tower-2000, </a:t>
            </a:r>
            <a:r>
              <a:rPr lang="en-IN" sz="1600" b="1" dirty="0"/>
              <a:t>Mancheswar Industrial Estate Bhubaneswar - 751010, Orissa, India</a:t>
            </a:r>
          </a:p>
          <a:p>
            <a:pPr fontAlgn="base"/>
            <a:r>
              <a:rPr lang="en-IN" sz="1600" b="1" dirty="0" smtClean="0"/>
              <a:t>(+</a:t>
            </a:r>
            <a:r>
              <a:rPr lang="en-IN" sz="1600" b="1" dirty="0"/>
              <a:t>91-674) </a:t>
            </a:r>
            <a:r>
              <a:rPr lang="en-IN" sz="1600" b="1" dirty="0" smtClean="0"/>
              <a:t>2581025,</a:t>
            </a:r>
            <a:endParaRPr lang="en-IN" sz="1600" b="1" dirty="0"/>
          </a:p>
          <a:p>
            <a:pPr fontAlgn="base"/>
            <a:r>
              <a:rPr lang="en-IN" sz="1600" b="1" dirty="0" smtClean="0"/>
              <a:t>(+</a:t>
            </a:r>
            <a:r>
              <a:rPr lang="en-IN" sz="1600" b="1" dirty="0"/>
              <a:t>91-674) 2581027</a:t>
            </a:r>
          </a:p>
          <a:p>
            <a:pPr fontAlgn="base"/>
            <a:r>
              <a:rPr lang="en-IN" sz="1600" b="1" dirty="0" smtClean="0">
                <a:hlinkClick r:id="rId4"/>
              </a:rPr>
              <a:t>sales@ubnsoft.com</a:t>
            </a:r>
            <a:endParaRPr lang="en-IN" sz="1600" b="1" dirty="0"/>
          </a:p>
        </p:txBody>
      </p:sp>
      <p:sp>
        <p:nvSpPr>
          <p:cNvPr id="2" name="Rectangle 1"/>
          <p:cNvSpPr/>
          <p:nvPr/>
        </p:nvSpPr>
        <p:spPr>
          <a:xfrm>
            <a:off x="35352" y="6396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sz="900" dirty="0"/>
              <a:t>Case Study</a:t>
            </a:r>
          </a:p>
          <a:p>
            <a:r>
              <a:rPr lang="en-IN" sz="900" dirty="0" smtClean="0"/>
              <a:t>© 2015 UBN Software Solutions Pvt. Ltd. </a:t>
            </a:r>
            <a:r>
              <a:rPr lang="en-IN" sz="900" dirty="0"/>
              <a:t>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71889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3920</TotalTime>
  <Words>439</Words>
  <Application>Microsoft Office PowerPoint</Application>
  <PresentationFormat>On-screen Show (4:3)</PresentationFormat>
  <Paragraphs>80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Adjacency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UBN</dc:creator>
  <cp:lastModifiedBy>Charak Patnaik</cp:lastModifiedBy>
  <cp:revision>275</cp:revision>
  <dcterms:created xsi:type="dcterms:W3CDTF">2015-08-04T05:13:24Z</dcterms:created>
  <dcterms:modified xsi:type="dcterms:W3CDTF">2015-10-16T15:03:37Z</dcterms:modified>
</cp:coreProperties>
</file>