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74E30-0BD1-4796-98C8-B8E30792E838}" type="datetimeFigureOut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D1E93-6822-426A-B547-4B4D7FFD30E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3187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2F82C-5E7C-44EB-906E-70C960E343A9}" type="datetimeFigureOut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323AC-1B56-4FE2-BDAE-89AD0465BFC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97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23AC-1B56-4FE2-BDAE-89AD0465BFC3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12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32D6-7CB1-4FC1-B5D7-4E5D19045C76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2D65-CFCA-4A52-92C0-1D822334CA78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5E96-443A-472C-A64B-5BD91DE1CD38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2696-956B-4CB8-861E-8196AB0CAF67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81A4-ADC8-4EB3-8073-3E3D72BD95D3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C745-77BB-46A9-A835-BBC9AB033B4F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90F27-A4D7-4AA8-97F5-A238850843B1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E8D2-0B56-4C56-A995-F8E09B3AE71E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EC70-6B69-4F23-84EA-E76E74037081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1F61-5176-41F8-9BC0-4B346A9B8408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71D8-9C75-4A11-B502-A15E9D5BD30B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775EBD-EB5C-4C93-AB8E-FEAC665994B2}" type="datetime1">
              <a:rPr lang="en-IN" smtClean="0"/>
              <a:pPr/>
              <a:t>16-10-2015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mailto:sales@ubnsoft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les@ubnsof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BN\Desktop\footer-logo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99" y="6021288"/>
            <a:ext cx="1698306" cy="52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796136" y="5804673"/>
            <a:ext cx="28381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UBN Software Solutions Pvt. Ltd. </a:t>
            </a: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>Bhubaneswar </a:t>
            </a:r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- 751010, </a:t>
            </a: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>Odisha</a:t>
            </a:r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>India (+</a:t>
            </a:r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91-674) </a:t>
            </a: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>2581025</a:t>
            </a:r>
            <a:b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1400" b="1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 sales@ubnsoft.com</a:t>
            </a:r>
            <a:endParaRPr lang="en-IN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23287"/>
            <a:ext cx="3559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UBN PROJECT CASE </a:t>
            </a:r>
            <a:r>
              <a:rPr lang="en-US" sz="2400" b="1" dirty="0" smtClean="0"/>
              <a:t>STUDY</a:t>
            </a:r>
            <a:endParaRPr lang="en-IN" sz="2400" b="1" dirty="0"/>
          </a:p>
        </p:txBody>
      </p:sp>
      <p:pic>
        <p:nvPicPr>
          <p:cNvPr id="2" name="Picture 2" descr="C:\Users\cpatnaik\Desktop\office_team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0750"/>
            <a:ext cx="8458200" cy="55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124200" y="4267200"/>
            <a:ext cx="3559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UBN PROJECT </a:t>
            </a:r>
            <a:r>
              <a:rPr lang="en-US" sz="2400" b="1" dirty="0"/>
              <a:t>CASE </a:t>
            </a:r>
            <a:r>
              <a:rPr lang="en-US" sz="2400" b="1" dirty="0" smtClean="0"/>
              <a:t>STUDY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78521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642257"/>
              </p:ext>
            </p:extLst>
          </p:nvPr>
        </p:nvGraphicFramePr>
        <p:xfrm>
          <a:off x="539552" y="824926"/>
          <a:ext cx="748883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Client Profile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Picture 4" descr="C:\Users\UBN\Desktop\footer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" y="6343516"/>
            <a:ext cx="1362680" cy="4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04248" y="643359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www.ubnsoft.com</a:t>
            </a:r>
            <a:endParaRPr lang="en-IN" sz="14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555559"/>
              </p:ext>
            </p:extLst>
          </p:nvPr>
        </p:nvGraphicFramePr>
        <p:xfrm>
          <a:off x="611560" y="3962400"/>
          <a:ext cx="748883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At-a-Glance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20856"/>
              </p:ext>
            </p:extLst>
          </p:nvPr>
        </p:nvGraphicFramePr>
        <p:xfrm>
          <a:off x="611560" y="4482480"/>
          <a:ext cx="7488832" cy="1080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88832"/>
              </a:tblGrid>
              <a:tr h="3600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Client’s Business Industry: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HealthCare</a:t>
                      </a:r>
                      <a:endParaRPr lang="en-IN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Client’s Location: 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USA</a:t>
                      </a:r>
                      <a:endParaRPr lang="en-IN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Project’s Core Solution Area: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CRM implementation</a:t>
                      </a:r>
                      <a:endParaRPr lang="en-IN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9552" y="1600200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solidFill>
                  <a:schemeClr val="tx2"/>
                </a:solidFill>
              </a:rPr>
              <a:t>The client founded the company in 1944.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solidFill>
                  <a:schemeClr val="tx2"/>
                </a:solidFill>
              </a:rPr>
              <a:t>The company is committed to safety, excellence and innovation in bulk-materials handling.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solidFill>
                  <a:schemeClr val="tx2"/>
                </a:solidFill>
              </a:rPr>
              <a:t>The organization has developed hundreds of products to make the handling of bulk materials cleaner, safer and more productive.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solidFill>
                  <a:schemeClr val="tx2"/>
                </a:solidFill>
              </a:rPr>
              <a:t>Facility at the factory  is certified to the "world-class" ISO 9001 Quality Systems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solidFill>
                  <a:schemeClr val="tx2"/>
                </a:solidFill>
              </a:rPr>
              <a:t>The client currently holds 134 patents and trademarks worldwide.</a:t>
            </a:r>
          </a:p>
        </p:txBody>
      </p:sp>
    </p:spTree>
    <p:extLst>
      <p:ext uri="{BB962C8B-B14F-4D97-AF65-F5344CB8AC3E}">
        <p14:creationId xmlns:p14="http://schemas.microsoft.com/office/powerpoint/2010/main" val="30515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300116"/>
              </p:ext>
            </p:extLst>
          </p:nvPr>
        </p:nvGraphicFramePr>
        <p:xfrm>
          <a:off x="467544" y="620688"/>
          <a:ext cx="764319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3192"/>
              </a:tblGrid>
              <a:tr h="41424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Key Project Challenges</a:t>
                      </a:r>
                      <a:endParaRPr lang="en-IN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4600" y="1219200"/>
            <a:ext cx="53861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1600" dirty="0" smtClean="0">
              <a:solidFill>
                <a:srgbClr val="FF0000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Integration of CTI component into the application</a:t>
            </a:r>
            <a:r>
              <a:rPr lang="en-US" sz="1600" dirty="0" smtClean="0">
                <a:solidFill>
                  <a:schemeClr val="tx2"/>
                </a:solidFill>
              </a:rPr>
              <a:t>.</a:t>
            </a:r>
          </a:p>
          <a:p>
            <a:pPr marL="285750" lvl="0" indent="-285750">
              <a:buFont typeface="Wingdings" pitchFamily="2" charset="2"/>
              <a:buChar char="§"/>
            </a:pPr>
            <a:endParaRPr lang="en-US" sz="1600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Integrate CTI functionalities like inbound, Outbound calls, Conference 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endParaRPr lang="en-US" sz="1600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Security for call identity like call snoofing</a:t>
            </a:r>
            <a:r>
              <a:rPr lang="en-US" sz="1600" dirty="0" smtClean="0">
                <a:solidFill>
                  <a:schemeClr val="tx2"/>
                </a:solidFill>
              </a:rPr>
              <a:t>. </a:t>
            </a:r>
          </a:p>
          <a:p>
            <a:pPr marL="285750" lvl="0" indent="-285750">
              <a:buFont typeface="Wingdings" pitchFamily="2" charset="2"/>
              <a:buChar char="§"/>
            </a:pPr>
            <a:endParaRPr lang="en-US" sz="1600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2"/>
                </a:solidFill>
              </a:rPr>
              <a:t>24x7 </a:t>
            </a:r>
            <a:r>
              <a:rPr lang="en-US" sz="1600" dirty="0">
                <a:solidFill>
                  <a:schemeClr val="tx2"/>
                </a:solidFill>
              </a:rPr>
              <a:t>application usability, High-availability and no downtime</a:t>
            </a:r>
            <a:r>
              <a:rPr lang="en-US" sz="1600" dirty="0" smtClean="0">
                <a:solidFill>
                  <a:schemeClr val="tx2"/>
                </a:solidFill>
              </a:rPr>
              <a:t>. </a:t>
            </a:r>
          </a:p>
          <a:p>
            <a:pPr marL="285750" lvl="0" indent="-285750">
              <a:buFont typeface="Wingdings" pitchFamily="2" charset="2"/>
              <a:buChar char="§"/>
            </a:pPr>
            <a:endParaRPr lang="en-US" sz="1600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Use of 3</a:t>
            </a:r>
            <a:r>
              <a:rPr lang="en-US" sz="1600" baseline="30000" dirty="0">
                <a:solidFill>
                  <a:schemeClr val="tx2"/>
                </a:solidFill>
              </a:rPr>
              <a:t>rd</a:t>
            </a:r>
            <a:r>
              <a:rPr lang="en-US" sz="1600" dirty="0">
                <a:solidFill>
                  <a:schemeClr val="tx2"/>
                </a:solidFill>
              </a:rPr>
              <a:t> party tool for sending SMS, FAX, Alpha-pagers. 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endParaRPr lang="en-US" sz="1600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Use application email and phone support. 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endParaRPr lang="en-US" sz="1600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Keyboard shortcuts for speedier agent usability with spending less than 3 minutes </a:t>
            </a:r>
            <a:r>
              <a:rPr lang="en-US" sz="1600" dirty="0" smtClean="0">
                <a:solidFill>
                  <a:schemeClr val="tx2"/>
                </a:solidFill>
              </a:rPr>
              <a:t>in a </a:t>
            </a:r>
            <a:r>
              <a:rPr lang="en-US" sz="1600" dirty="0">
                <a:solidFill>
                  <a:schemeClr val="tx2"/>
                </a:solidFill>
              </a:rPr>
              <a:t>single call with all patient and doctor information. 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endParaRPr lang="en-US" sz="1600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Call scheduling, appointments, reports and call history. </a:t>
            </a:r>
            <a:endParaRPr lang="en-IN" sz="1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0982" y="1550074"/>
            <a:ext cx="1741218" cy="2185214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Business Objectives:</a:t>
            </a:r>
          </a:p>
          <a:p>
            <a:endParaRPr lang="en-US" sz="1400" b="1" u="sng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 smtClean="0">
                <a:solidFill>
                  <a:schemeClr val="bg1"/>
                </a:solidFill>
              </a:rPr>
              <a:t>To get real time business scenario updates.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 smtClean="0">
                <a:solidFill>
                  <a:schemeClr val="bg1"/>
                </a:solidFill>
              </a:rPr>
              <a:t>Capability to configure and customize the app as per the need of the user.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04248" y="643359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www.ubnsoft.com</a:t>
            </a:r>
            <a:endParaRPr lang="en-IN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20982" y="3886200"/>
            <a:ext cx="1741218" cy="21852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ysClr val="windowText" lastClr="000000"/>
                </a:solidFill>
              </a:rPr>
              <a:t>Statistics &amp; </a:t>
            </a:r>
            <a:r>
              <a:rPr lang="en-US" sz="1400" b="1" u="sng" dirty="0" smtClean="0">
                <a:solidFill>
                  <a:sysClr val="windowText" lastClr="000000"/>
                </a:solidFill>
              </a:rPr>
              <a:t>Numbers: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 smtClean="0"/>
              <a:t>Project Duration – </a:t>
            </a:r>
            <a:r>
              <a:rPr lang="en-IN" sz="1200" b="1" dirty="0" smtClean="0"/>
              <a:t>15 months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 smtClean="0"/>
              <a:t>Delivery Model – </a:t>
            </a:r>
            <a:r>
              <a:rPr lang="en-IN" sz="1200" b="1" dirty="0"/>
              <a:t>Time &amp; </a:t>
            </a:r>
            <a:r>
              <a:rPr lang="en-IN" sz="1200" b="1" dirty="0" smtClean="0"/>
              <a:t>Material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 smtClean="0"/>
              <a:t>Team Size – </a:t>
            </a:r>
            <a:r>
              <a:rPr lang="en-IN" sz="1200" b="1" dirty="0"/>
              <a:t>9</a:t>
            </a:r>
            <a:endParaRPr lang="en-IN" sz="1200" b="1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 smtClean="0"/>
              <a:t>Engagement Model - </a:t>
            </a:r>
            <a:r>
              <a:rPr lang="en-IN" sz="1200" b="1" dirty="0"/>
              <a:t>Hybrid</a:t>
            </a:r>
            <a:endParaRPr lang="en-IN" sz="1200" b="1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 smtClean="0"/>
              <a:t>Language </a:t>
            </a:r>
            <a:r>
              <a:rPr lang="en-IN" sz="1200" dirty="0"/>
              <a:t>– </a:t>
            </a:r>
            <a:r>
              <a:rPr lang="en-IN" sz="1200" b="1" dirty="0" smtClean="0"/>
              <a:t>JAVA/J2EE</a:t>
            </a:r>
          </a:p>
        </p:txBody>
      </p:sp>
      <p:pic>
        <p:nvPicPr>
          <p:cNvPr id="9" name="Picture 4" descr="C:\Users\UBN\Desktop\footer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" y="6343516"/>
            <a:ext cx="1362680" cy="4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34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407988"/>
              </p:ext>
            </p:extLst>
          </p:nvPr>
        </p:nvGraphicFramePr>
        <p:xfrm>
          <a:off x="467544" y="620688"/>
          <a:ext cx="764319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3192"/>
              </a:tblGrid>
              <a:tr h="41424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Solution to the Challenges</a:t>
                      </a:r>
                      <a:endParaRPr lang="en-IN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8432" y="1155442"/>
            <a:ext cx="51125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Integrated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clients CTI component to WebLogic Portal and WebLogic 10g and 11g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Integrated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CTI functionalities like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 inbound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, outbound calls, Conference with shortcut keys and logging solutions as per business need and increased business solution. </a:t>
            </a:r>
            <a:endParaRPr lang="en-IN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Implemented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Call snoofing above and overriding the CTI to hide the phone number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of doctor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and/or patient. </a:t>
            </a:r>
            <a:endParaRPr lang="en-IN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Implemented Weblogic’s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application update feature so that it will automatically take the next version of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the application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when the clusters complete the use. Since it is a HealthCare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application,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used Oracle’s HA (High Availability) database for absolute no down-time. </a:t>
            </a:r>
            <a:endParaRPr lang="en-IN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IN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Used 3rd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party tool for sending SMS, FAX, Alpha-pagers, with proper acknowledgement, delivery and QoS guaranteed.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1" y="1143000"/>
            <a:ext cx="2057399" cy="273921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chemeClr val="bg1"/>
                </a:solidFill>
              </a:rPr>
              <a:t>Key Business Benefits </a:t>
            </a:r>
            <a:r>
              <a:rPr lang="en-US" sz="1400" b="1" u="sng" dirty="0" smtClean="0">
                <a:solidFill>
                  <a:schemeClr val="bg1"/>
                </a:solidFill>
              </a:rPr>
              <a:t>:</a:t>
            </a:r>
          </a:p>
          <a:p>
            <a:endParaRPr lang="en-US" sz="1400" b="1" u="sng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 smtClean="0">
                <a:solidFill>
                  <a:schemeClr val="bg1"/>
                </a:solidFill>
              </a:rPr>
              <a:t>Many </a:t>
            </a:r>
            <a:r>
              <a:rPr lang="en-IN" sz="1200" dirty="0">
                <a:solidFill>
                  <a:schemeClr val="bg1"/>
                </a:solidFill>
              </a:rPr>
              <a:t>controls </a:t>
            </a:r>
            <a:r>
              <a:rPr lang="en-IN" sz="1200" dirty="0" smtClean="0">
                <a:solidFill>
                  <a:schemeClr val="bg1"/>
                </a:solidFill>
              </a:rPr>
              <a:t>configured  </a:t>
            </a:r>
            <a:r>
              <a:rPr lang="en-IN" sz="1200" dirty="0">
                <a:solidFill>
                  <a:schemeClr val="bg1"/>
                </a:solidFill>
              </a:rPr>
              <a:t>f</a:t>
            </a:r>
            <a:r>
              <a:rPr lang="en-IN" sz="1200" dirty="0" smtClean="0">
                <a:solidFill>
                  <a:schemeClr val="bg1"/>
                </a:solidFill>
              </a:rPr>
              <a:t>or users </a:t>
            </a:r>
            <a:endParaRPr lang="en-IN" sz="12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 smtClean="0">
                <a:solidFill>
                  <a:schemeClr val="bg1"/>
                </a:solidFill>
              </a:rPr>
              <a:t>Change feeding </a:t>
            </a:r>
            <a:r>
              <a:rPr lang="en-IN" sz="1200" dirty="0">
                <a:solidFill>
                  <a:schemeClr val="bg1"/>
                </a:solidFill>
              </a:rPr>
              <a:t>JSON </a:t>
            </a:r>
            <a:r>
              <a:rPr lang="en-IN" sz="1200" dirty="0" smtClean="0">
                <a:solidFill>
                  <a:schemeClr val="bg1"/>
                </a:solidFill>
              </a:rPr>
              <a:t> to parse </a:t>
            </a:r>
            <a:r>
              <a:rPr lang="en-IN" sz="1200" dirty="0">
                <a:solidFill>
                  <a:schemeClr val="bg1"/>
                </a:solidFill>
              </a:rPr>
              <a:t>everything </a:t>
            </a:r>
            <a:r>
              <a:rPr lang="en-IN" sz="1200" dirty="0" smtClean="0">
                <a:solidFill>
                  <a:schemeClr val="bg1"/>
                </a:solidFill>
              </a:rPr>
              <a:t> to </a:t>
            </a:r>
            <a:r>
              <a:rPr lang="en-IN" sz="1200" dirty="0">
                <a:solidFill>
                  <a:schemeClr val="bg1"/>
                </a:solidFill>
              </a:rPr>
              <a:t>render.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Remove limits with pictures and controls with </a:t>
            </a:r>
            <a:r>
              <a:rPr lang="en-IN" sz="1200" dirty="0" smtClean="0">
                <a:solidFill>
                  <a:schemeClr val="bg1"/>
                </a:solidFill>
              </a:rPr>
              <a:t>existing </a:t>
            </a:r>
            <a:r>
              <a:rPr lang="en-IN" sz="1200" dirty="0">
                <a:solidFill>
                  <a:schemeClr val="bg1"/>
                </a:solidFill>
              </a:rPr>
              <a:t>ProntoForm </a:t>
            </a:r>
            <a:r>
              <a:rPr lang="en-IN" sz="1200" dirty="0" smtClean="0">
                <a:solidFill>
                  <a:schemeClr val="bg1"/>
                </a:solidFill>
              </a:rPr>
              <a:t>appl. </a:t>
            </a:r>
            <a:endParaRPr lang="en-IN" sz="12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Offline use of the app for real time business scenarios.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04248" y="643359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www.ubnsoft.com</a:t>
            </a:r>
            <a:endParaRPr lang="en-IN" sz="1400" b="1" dirty="0"/>
          </a:p>
        </p:txBody>
      </p:sp>
      <p:pic>
        <p:nvPicPr>
          <p:cNvPr id="14" name="Picture 4" descr="C:\Users\UBN\Desktop\footer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" y="6343516"/>
            <a:ext cx="1362680" cy="4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3401" y="3972342"/>
            <a:ext cx="2057399" cy="2123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ysClr val="windowText" lastClr="000000"/>
                </a:solidFill>
              </a:rPr>
              <a:t>Statistics &amp; Numbers</a:t>
            </a:r>
            <a:r>
              <a:rPr lang="en-US" sz="1200" b="1" u="sng" dirty="0" smtClean="0">
                <a:solidFill>
                  <a:sysClr val="windowText" lastClr="000000"/>
                </a:solidFill>
              </a:rPr>
              <a:t>:</a:t>
            </a:r>
          </a:p>
          <a:p>
            <a:endParaRPr lang="en-US" sz="1200" b="1" u="sng" dirty="0" smtClean="0">
              <a:solidFill>
                <a:sysClr val="windowText" lastClr="00000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 smtClean="0">
                <a:solidFill>
                  <a:sysClr val="windowText" lastClr="000000"/>
                </a:solidFill>
              </a:rPr>
              <a:t>Framework – </a:t>
            </a:r>
            <a:r>
              <a:rPr lang="en-US" sz="1200" b="1" dirty="0">
                <a:solidFill>
                  <a:sysClr val="windowText" lastClr="000000"/>
                </a:solidFill>
              </a:rPr>
              <a:t>MVC 2, ORM, SOA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>
                <a:solidFill>
                  <a:sysClr val="windowText" lastClr="000000"/>
                </a:solidFill>
              </a:rPr>
              <a:t>Front End - </a:t>
            </a:r>
            <a:r>
              <a:rPr lang="nl-NL" sz="1200" b="1" dirty="0">
                <a:solidFill>
                  <a:sysClr val="windowText" lastClr="000000"/>
                </a:solidFill>
              </a:rPr>
              <a:t>JSP, HTML, Ajax, JavaScript, </a:t>
            </a:r>
            <a:r>
              <a:rPr lang="nl-NL" sz="1200" b="1" dirty="0" smtClean="0">
                <a:solidFill>
                  <a:sysClr val="windowText" lastClr="000000"/>
                </a:solidFill>
              </a:rPr>
              <a:t>NetUI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 smtClean="0">
                <a:solidFill>
                  <a:sysClr val="windowText" lastClr="000000"/>
                </a:solidFill>
              </a:rPr>
              <a:t>App </a:t>
            </a:r>
            <a:r>
              <a:rPr lang="en-US" sz="1200" dirty="0">
                <a:solidFill>
                  <a:sysClr val="windowText" lastClr="000000"/>
                </a:solidFill>
              </a:rPr>
              <a:t>Server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– </a:t>
            </a:r>
            <a:r>
              <a:rPr lang="en-US" sz="1200" b="1" dirty="0">
                <a:solidFill>
                  <a:sysClr val="windowText" lastClr="000000"/>
                </a:solidFill>
              </a:rPr>
              <a:t>WebLogic 10.3.1, WebLogic 10.3.6</a:t>
            </a:r>
            <a:endParaRPr lang="en-US" sz="1200" b="1" dirty="0" smtClean="0">
              <a:solidFill>
                <a:sysClr val="windowText" lastClr="00000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 smtClean="0">
                <a:solidFill>
                  <a:sysClr val="windowText" lastClr="000000"/>
                </a:solidFill>
              </a:rPr>
              <a:t>Database </a:t>
            </a:r>
            <a:r>
              <a:rPr lang="en-US" sz="1200" dirty="0">
                <a:solidFill>
                  <a:sysClr val="windowText" lastClr="000000"/>
                </a:solidFill>
              </a:rPr>
              <a:t>- </a:t>
            </a:r>
            <a:r>
              <a:rPr lang="en-US" sz="1200" b="1" dirty="0"/>
              <a:t>Oracle 9</a:t>
            </a:r>
            <a:endParaRPr lang="en-US" sz="1200" b="1" dirty="0">
              <a:solidFill>
                <a:sysClr val="windowText" lastClr="00000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>
                <a:solidFill>
                  <a:sysClr val="windowText" lastClr="000000"/>
                </a:solidFill>
              </a:rPr>
              <a:t>Platforms - </a:t>
            </a:r>
            <a:r>
              <a:rPr lang="en-US" sz="1200" b="1" dirty="0">
                <a:solidFill>
                  <a:sysClr val="windowText" lastClr="000000"/>
                </a:solidFill>
              </a:rPr>
              <a:t>Weblogic, Bea Beehive</a:t>
            </a:r>
            <a:endParaRPr lang="en-US" sz="1200" b="1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35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079678"/>
              </p:ext>
            </p:extLst>
          </p:nvPr>
        </p:nvGraphicFramePr>
        <p:xfrm>
          <a:off x="467544" y="620688"/>
          <a:ext cx="764319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3192"/>
              </a:tblGrid>
              <a:tr h="41424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Feasibility</a:t>
                      </a:r>
                      <a:endParaRPr lang="en-IN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295400"/>
            <a:ext cx="7620000" cy="440120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chemeClr val="bg1"/>
                </a:solidFill>
              </a:rPr>
              <a:t>Key </a:t>
            </a:r>
            <a:r>
              <a:rPr lang="en-US" sz="1400" b="1" u="sng" dirty="0" smtClean="0">
                <a:solidFill>
                  <a:schemeClr val="bg1"/>
                </a:solidFill>
              </a:rPr>
              <a:t>Technology Benefits :</a:t>
            </a:r>
          </a:p>
          <a:p>
            <a:endParaRPr lang="en-US" sz="1400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 </a:t>
            </a:r>
            <a:r>
              <a:rPr lang="en-IN" sz="1200" dirty="0" smtClean="0">
                <a:solidFill>
                  <a:schemeClr val="bg1"/>
                </a:solidFill>
              </a:rPr>
              <a:t>WebLogic </a:t>
            </a:r>
            <a:r>
              <a:rPr lang="en-IN" sz="1200" dirty="0">
                <a:solidFill>
                  <a:schemeClr val="bg1"/>
                </a:solidFill>
              </a:rPr>
              <a:t>for auto deploy feature for no downtime during application update. </a:t>
            </a:r>
            <a:endParaRPr lang="en-IN" sz="1200" dirty="0" smtClean="0">
              <a:solidFill>
                <a:schemeClr val="bg1"/>
              </a:solidFill>
            </a:endParaRPr>
          </a:p>
          <a:p>
            <a:endParaRPr lang="en-IN" sz="12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 </a:t>
            </a:r>
            <a:r>
              <a:rPr lang="en-IN" sz="1200" dirty="0" smtClean="0">
                <a:solidFill>
                  <a:schemeClr val="bg1"/>
                </a:solidFill>
              </a:rPr>
              <a:t>Java/J2EE </a:t>
            </a:r>
            <a:r>
              <a:rPr lang="en-IN" sz="1200" dirty="0">
                <a:solidFill>
                  <a:schemeClr val="bg1"/>
                </a:solidFill>
              </a:rPr>
              <a:t>application development for </a:t>
            </a:r>
            <a:r>
              <a:rPr lang="en-IN" sz="1200" dirty="0" smtClean="0">
                <a:solidFill>
                  <a:schemeClr val="bg1"/>
                </a:solidFill>
              </a:rPr>
              <a:t>scalable, </a:t>
            </a:r>
            <a:r>
              <a:rPr lang="en-IN" sz="1200" dirty="0">
                <a:solidFill>
                  <a:schemeClr val="bg1"/>
                </a:solidFill>
              </a:rPr>
              <a:t>robust and secured application</a:t>
            </a:r>
            <a:r>
              <a:rPr lang="en-IN" sz="1200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n-IN" sz="12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 </a:t>
            </a:r>
            <a:r>
              <a:rPr lang="en-IN" sz="1200" dirty="0" smtClean="0">
                <a:solidFill>
                  <a:schemeClr val="bg1"/>
                </a:solidFill>
              </a:rPr>
              <a:t>MDB </a:t>
            </a:r>
            <a:r>
              <a:rPr lang="en-IN" sz="1200" dirty="0">
                <a:solidFill>
                  <a:schemeClr val="bg1"/>
                </a:solidFill>
              </a:rPr>
              <a:t>and JMS for scheduling and asynchronous messaging. </a:t>
            </a:r>
            <a:endParaRPr lang="en-IN" sz="1200" dirty="0" smtClean="0">
              <a:solidFill>
                <a:schemeClr val="bg1"/>
              </a:solidFill>
            </a:endParaRPr>
          </a:p>
          <a:p>
            <a:endParaRPr lang="en-IN" sz="12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 </a:t>
            </a:r>
            <a:r>
              <a:rPr lang="en-IN" sz="1200" dirty="0" smtClean="0">
                <a:solidFill>
                  <a:schemeClr val="bg1"/>
                </a:solidFill>
              </a:rPr>
              <a:t>SOA </a:t>
            </a:r>
            <a:r>
              <a:rPr lang="en-IN" sz="1200" dirty="0">
                <a:solidFill>
                  <a:schemeClr val="bg1"/>
                </a:solidFill>
              </a:rPr>
              <a:t>framework implementation for decoupling and independent applications. </a:t>
            </a:r>
            <a:endParaRPr lang="en-IN" sz="1200" dirty="0" smtClean="0">
              <a:solidFill>
                <a:schemeClr val="bg1"/>
              </a:solidFill>
            </a:endParaRPr>
          </a:p>
          <a:p>
            <a:endParaRPr lang="en-IN" sz="12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 </a:t>
            </a:r>
            <a:r>
              <a:rPr lang="en-IN" sz="1200" dirty="0" smtClean="0">
                <a:solidFill>
                  <a:schemeClr val="bg1"/>
                </a:solidFill>
              </a:rPr>
              <a:t>Ajax </a:t>
            </a:r>
            <a:r>
              <a:rPr lang="en-IN" sz="1200" dirty="0">
                <a:solidFill>
                  <a:schemeClr val="bg1"/>
                </a:solidFill>
              </a:rPr>
              <a:t>implementation for taking user from standalone application to Web 2.0. </a:t>
            </a:r>
            <a:endParaRPr lang="en-IN" sz="1200" dirty="0" smtClean="0">
              <a:solidFill>
                <a:schemeClr val="bg1"/>
              </a:solidFill>
            </a:endParaRPr>
          </a:p>
          <a:p>
            <a:endParaRPr lang="en-IN" sz="12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 </a:t>
            </a:r>
            <a:r>
              <a:rPr lang="en-IN" sz="1200" dirty="0" smtClean="0">
                <a:solidFill>
                  <a:schemeClr val="bg1"/>
                </a:solidFill>
              </a:rPr>
              <a:t>Same </a:t>
            </a:r>
            <a:r>
              <a:rPr lang="en-IN" sz="1200" dirty="0">
                <a:solidFill>
                  <a:schemeClr val="bg1"/>
                </a:solidFill>
              </a:rPr>
              <a:t>keyboard </a:t>
            </a:r>
            <a:r>
              <a:rPr lang="en-IN" sz="1200" dirty="0" smtClean="0">
                <a:solidFill>
                  <a:schemeClr val="bg1"/>
                </a:solidFill>
              </a:rPr>
              <a:t>operation as previously,  </a:t>
            </a:r>
            <a:r>
              <a:rPr lang="en-IN" sz="1200" dirty="0">
                <a:solidFill>
                  <a:schemeClr val="bg1"/>
                </a:solidFill>
              </a:rPr>
              <a:t>using JavaScripts for all customizable </a:t>
            </a:r>
            <a:r>
              <a:rPr lang="en-IN" sz="1200" dirty="0" smtClean="0">
                <a:solidFill>
                  <a:schemeClr val="bg1"/>
                </a:solidFill>
              </a:rPr>
              <a:t>shortcut </a:t>
            </a:r>
            <a:r>
              <a:rPr lang="en-IN" sz="1200" dirty="0">
                <a:solidFill>
                  <a:schemeClr val="bg1"/>
                </a:solidFill>
              </a:rPr>
              <a:t>keys. </a:t>
            </a:r>
            <a:endParaRPr lang="en-IN" sz="1200" dirty="0" smtClean="0">
              <a:solidFill>
                <a:schemeClr val="bg1"/>
              </a:solidFill>
            </a:endParaRPr>
          </a:p>
          <a:p>
            <a:endParaRPr lang="en-IN" sz="12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 smtClean="0">
                <a:solidFill>
                  <a:schemeClr val="bg1"/>
                </a:solidFill>
              </a:rPr>
              <a:t>Email </a:t>
            </a:r>
            <a:r>
              <a:rPr lang="en-IN" sz="1200" dirty="0">
                <a:solidFill>
                  <a:schemeClr val="bg1"/>
                </a:solidFill>
              </a:rPr>
              <a:t>and phone support for any level and time as per customer needs, scheduling or </a:t>
            </a:r>
            <a:r>
              <a:rPr lang="en-IN" sz="1200" dirty="0" smtClean="0">
                <a:solidFill>
                  <a:schemeClr val="bg1"/>
                </a:solidFill>
              </a:rPr>
              <a:t>escalation.</a:t>
            </a:r>
          </a:p>
          <a:p>
            <a:endParaRPr lang="en-IN" sz="12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 smtClean="0">
                <a:solidFill>
                  <a:schemeClr val="bg1"/>
                </a:solidFill>
              </a:rPr>
              <a:t>Keyboard </a:t>
            </a:r>
            <a:r>
              <a:rPr lang="en-IN" sz="1200" dirty="0">
                <a:solidFill>
                  <a:schemeClr val="bg1"/>
                </a:solidFill>
              </a:rPr>
              <a:t>shortcuts for speedier agent usability like self-configurable combination of function keys for message delivery methods like SMS, Alpha, Fax, OB call, </a:t>
            </a:r>
            <a:r>
              <a:rPr lang="en-IN" sz="1200" dirty="0" smtClean="0">
                <a:solidFill>
                  <a:schemeClr val="bg1"/>
                </a:solidFill>
              </a:rPr>
              <a:t>Email.</a:t>
            </a:r>
          </a:p>
          <a:p>
            <a:endParaRPr lang="en-IN" sz="12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 smtClean="0">
                <a:solidFill>
                  <a:schemeClr val="bg1"/>
                </a:solidFill>
              </a:rPr>
              <a:t>Configurable </a:t>
            </a:r>
            <a:r>
              <a:rPr lang="en-IN" sz="1200" dirty="0">
                <a:solidFill>
                  <a:schemeClr val="bg1"/>
                </a:solidFill>
              </a:rPr>
              <a:t>Agent shortcuts for each combination of special key with letter for bunch of word, so that Agent doesn’t have to spend on typing a lot of info. AutoComplete for all places. </a:t>
            </a:r>
            <a:endParaRPr lang="en-IN" sz="1200" dirty="0" smtClean="0">
              <a:solidFill>
                <a:schemeClr val="bg1"/>
              </a:solidFill>
            </a:endParaRPr>
          </a:p>
          <a:p>
            <a:endParaRPr lang="en-IN" sz="12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 smtClean="0">
                <a:solidFill>
                  <a:schemeClr val="bg1"/>
                </a:solidFill>
              </a:rPr>
              <a:t>Call </a:t>
            </a:r>
            <a:r>
              <a:rPr lang="en-IN" sz="1200" dirty="0">
                <a:solidFill>
                  <a:schemeClr val="bg1"/>
                </a:solidFill>
              </a:rPr>
              <a:t>scheduling, appointments,  reports and call history </a:t>
            </a:r>
            <a:r>
              <a:rPr lang="en-IN" sz="1200" dirty="0" smtClean="0">
                <a:solidFill>
                  <a:schemeClr val="bg1"/>
                </a:solidFill>
              </a:rPr>
              <a:t>use a personalized </a:t>
            </a:r>
            <a:r>
              <a:rPr lang="en-IN" sz="1200" dirty="0">
                <a:solidFill>
                  <a:schemeClr val="bg1"/>
                </a:solidFill>
              </a:rPr>
              <a:t>scheduler process </a:t>
            </a:r>
            <a:r>
              <a:rPr lang="en-IN" sz="1200" dirty="0" smtClean="0">
                <a:solidFill>
                  <a:schemeClr val="bg1"/>
                </a:solidFill>
              </a:rPr>
              <a:t> by MDB </a:t>
            </a:r>
            <a:r>
              <a:rPr lang="en-IN" sz="1200" dirty="0">
                <a:solidFill>
                  <a:schemeClr val="bg1"/>
                </a:solidFill>
              </a:rPr>
              <a:t>and JMS</a:t>
            </a:r>
            <a:r>
              <a:rPr lang="en-IN" sz="1200" dirty="0" smtClean="0">
                <a:solidFill>
                  <a:schemeClr val="bg1"/>
                </a:solidFill>
              </a:rPr>
              <a:t>.</a:t>
            </a:r>
            <a:endParaRPr lang="en-IN" sz="1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4248" y="643359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www.ubnsoft.com</a:t>
            </a:r>
            <a:endParaRPr lang="en-IN" sz="1400" b="1" dirty="0"/>
          </a:p>
        </p:txBody>
      </p:sp>
      <p:pic>
        <p:nvPicPr>
          <p:cNvPr id="12" name="Picture 4" descr="C:\Users\UBN\Desktop\footer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" y="6343516"/>
            <a:ext cx="1362680" cy="4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97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BN\Desktop\Thank-You-Calling-Ca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39"/>
            <a:ext cx="8136904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BN\Desktop\footer-logo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01208"/>
            <a:ext cx="280831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0" y="4987042"/>
            <a:ext cx="40684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1600" b="1" dirty="0"/>
              <a:t>UBN Software Solutions Pvt. Ltd. </a:t>
            </a:r>
            <a:r>
              <a:rPr lang="en-IN" sz="1600" b="1" dirty="0" smtClean="0"/>
              <a:t/>
            </a:r>
            <a:br>
              <a:rPr lang="en-IN" sz="1600" b="1" dirty="0" smtClean="0"/>
            </a:br>
            <a:r>
              <a:rPr lang="en-IN" sz="1600" b="1" dirty="0" smtClean="0"/>
              <a:t>IDCO Tower-2000, </a:t>
            </a:r>
            <a:r>
              <a:rPr lang="en-IN" sz="1600" b="1" dirty="0"/>
              <a:t>Mancheswar Industrial Estate Bhubaneswar - 751010, Orissa, India</a:t>
            </a:r>
          </a:p>
          <a:p>
            <a:pPr fontAlgn="base"/>
            <a:r>
              <a:rPr lang="en-IN" sz="1600" b="1" dirty="0" smtClean="0"/>
              <a:t>(+</a:t>
            </a:r>
            <a:r>
              <a:rPr lang="en-IN" sz="1600" b="1" dirty="0"/>
              <a:t>91-674) </a:t>
            </a:r>
            <a:r>
              <a:rPr lang="en-IN" sz="1600" b="1" dirty="0" smtClean="0"/>
              <a:t>2581025,</a:t>
            </a:r>
            <a:endParaRPr lang="en-IN" sz="1600" b="1" dirty="0"/>
          </a:p>
          <a:p>
            <a:pPr fontAlgn="base"/>
            <a:r>
              <a:rPr lang="en-IN" sz="1600" b="1" dirty="0" smtClean="0"/>
              <a:t>(+</a:t>
            </a:r>
            <a:r>
              <a:rPr lang="en-IN" sz="1600" b="1" dirty="0"/>
              <a:t>91-674) 2581027</a:t>
            </a:r>
          </a:p>
          <a:p>
            <a:pPr fontAlgn="base"/>
            <a:r>
              <a:rPr lang="en-IN" sz="1600" b="1" dirty="0" smtClean="0">
                <a:hlinkClick r:id="rId4"/>
              </a:rPr>
              <a:t>sales@ubnsoft.com</a:t>
            </a:r>
            <a:endParaRPr lang="en-IN" sz="1600" b="1" dirty="0"/>
          </a:p>
        </p:txBody>
      </p:sp>
      <p:sp>
        <p:nvSpPr>
          <p:cNvPr id="2" name="Rectangle 1"/>
          <p:cNvSpPr/>
          <p:nvPr/>
        </p:nvSpPr>
        <p:spPr>
          <a:xfrm>
            <a:off x="35352" y="6396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900" dirty="0"/>
              <a:t>Case Study</a:t>
            </a:r>
          </a:p>
          <a:p>
            <a:r>
              <a:rPr lang="en-IN" sz="900" dirty="0" smtClean="0"/>
              <a:t>© 2015 UBN Software Solutions Pvt. Ltd. </a:t>
            </a:r>
            <a:r>
              <a:rPr lang="en-IN" sz="900" dirty="0"/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1889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3942</TotalTime>
  <Words>657</Words>
  <Application>Microsoft Office PowerPoint</Application>
  <PresentationFormat>On-screen Show (4:3)</PresentationFormat>
  <Paragraphs>97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UBN</dc:creator>
  <cp:lastModifiedBy>Charak Patnaik</cp:lastModifiedBy>
  <cp:revision>316</cp:revision>
  <dcterms:created xsi:type="dcterms:W3CDTF">2015-08-04T05:13:24Z</dcterms:created>
  <dcterms:modified xsi:type="dcterms:W3CDTF">2015-10-16T14:51:08Z</dcterms:modified>
</cp:coreProperties>
</file>