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74E30-0BD1-4796-98C8-B8E30792E838}" type="datetimeFigureOut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D1E93-6822-426A-B547-4B4D7FFD30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318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F82C-5E7C-44EB-906E-70C960E343A9}" type="datetimeFigureOut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323AC-1B56-4FE2-BDAE-89AD0465BFC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97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23AC-1B56-4FE2-BDAE-89AD0465BFC3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12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23AC-1B56-4FE2-BDAE-89AD0465BFC3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240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2D6-7CB1-4FC1-B5D7-4E5D19045C76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2D65-CFCA-4A52-92C0-1D822334CA78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5E96-443A-472C-A64B-5BD91DE1CD38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2696-956B-4CB8-861E-8196AB0CAF67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81A4-ADC8-4EB3-8073-3E3D72BD95D3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C745-77BB-46A9-A835-BBC9AB033B4F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0F27-A4D7-4AA8-97F5-A238850843B1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E8D2-0B56-4C56-A995-F8E09B3AE71E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EC70-6B69-4F23-84EA-E76E74037081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F61-5176-41F8-9BC0-4B346A9B8408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71D8-9C75-4A11-B502-A15E9D5BD30B}" type="datetime1">
              <a:rPr lang="en-IN" smtClean="0"/>
              <a:pPr/>
              <a:t>26-10-2015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775EBD-EB5C-4C93-AB8E-FEAC665994B2}" type="datetime1">
              <a:rPr lang="en-IN" smtClean="0"/>
              <a:pPr/>
              <a:t>26-10-2015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sales@ubnsof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les@ubn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9" y="6021288"/>
            <a:ext cx="1698306" cy="5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96136" y="5804673"/>
            <a:ext cx="2838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UBN Software Solutions Pvt. Ltd.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Bhubaneswar 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- 751010,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Odisha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India (+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91-674)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2581025</a:t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 sales@ubnsoft.com</a:t>
            </a:r>
            <a:endParaRPr lang="en-IN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cpatnaik\Desktop\group-negotiation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8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53000" y="228600"/>
            <a:ext cx="355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UBN PROJECT </a:t>
            </a:r>
            <a:r>
              <a:rPr lang="en-US" sz="2400" b="1" dirty="0"/>
              <a:t>CASE </a:t>
            </a:r>
            <a:r>
              <a:rPr lang="en-US" sz="2400" b="1" dirty="0" smtClean="0"/>
              <a:t>STUDY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7852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42257"/>
              </p:ext>
            </p:extLst>
          </p:nvPr>
        </p:nvGraphicFramePr>
        <p:xfrm>
          <a:off x="539552" y="824926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Client Profile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79277"/>
              </p:ext>
            </p:extLst>
          </p:nvPr>
        </p:nvGraphicFramePr>
        <p:xfrm>
          <a:off x="611560" y="3124200"/>
          <a:ext cx="74168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At-a-Glance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422259"/>
              </p:ext>
            </p:extLst>
          </p:nvPr>
        </p:nvGraphicFramePr>
        <p:xfrm>
          <a:off x="609600" y="3657600"/>
          <a:ext cx="7418784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18784"/>
              </a:tblGrid>
              <a:tr h="36004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Industry: </a:t>
                      </a: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Telecomm Inbound/Outbound Calls Audio &amp; Screen Capturing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Core Solution Area : </a:t>
                      </a: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Web based CRM application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Client’s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Location: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USA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9552" y="1447800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A reputed American </a:t>
            </a:r>
            <a:r>
              <a:rPr lang="en-IN" dirty="0">
                <a:solidFill>
                  <a:schemeClr val="tx2"/>
                </a:solidFill>
              </a:rPr>
              <a:t>firm that offers interaction call recording software.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>
                <a:solidFill>
                  <a:schemeClr val="tx2"/>
                </a:solidFill>
              </a:rPr>
              <a:t>Serves worldwide customers for 20 years.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>
                <a:solidFill>
                  <a:schemeClr val="tx2"/>
                </a:solidFill>
              </a:rPr>
              <a:t>Boasts an annual client retention rate of over 98%.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>
                <a:solidFill>
                  <a:schemeClr val="tx2"/>
                </a:solidFill>
              </a:rPr>
              <a:t>Renowned to offer digital call recording since the early 1990s.</a:t>
            </a:r>
          </a:p>
          <a:p>
            <a:endParaRPr lang="en-IN" dirty="0" smtClean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IN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00116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Key Project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1800" y="1250751"/>
            <a:ext cx="522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2"/>
                </a:solidFill>
              </a:rPr>
              <a:t>The client has always been front-runner in </a:t>
            </a:r>
            <a:r>
              <a:rPr lang="en-IN" sz="1600" dirty="0" smtClean="0">
                <a:solidFill>
                  <a:schemeClr val="tx2"/>
                </a:solidFill>
              </a:rPr>
              <a:t>offering quality interaction </a:t>
            </a:r>
            <a:r>
              <a:rPr lang="en-IN" sz="1600" dirty="0">
                <a:solidFill>
                  <a:schemeClr val="tx2"/>
                </a:solidFill>
              </a:rPr>
              <a:t>call recording </a:t>
            </a:r>
            <a:r>
              <a:rPr lang="en-IN" sz="1600" dirty="0" smtClean="0">
                <a:solidFill>
                  <a:schemeClr val="tx2"/>
                </a:solidFill>
              </a:rPr>
              <a:t>services to clients. </a:t>
            </a:r>
            <a:r>
              <a:rPr lang="en-IN" sz="1600" dirty="0">
                <a:solidFill>
                  <a:schemeClr val="tx2"/>
                </a:solidFill>
              </a:rPr>
              <a:t>The key business benefits </a:t>
            </a:r>
            <a:r>
              <a:rPr lang="en-IN" sz="1600" dirty="0" smtClean="0">
                <a:solidFill>
                  <a:schemeClr val="tx2"/>
                </a:solidFill>
              </a:rPr>
              <a:t>is </a:t>
            </a:r>
            <a:r>
              <a:rPr lang="en-IN" sz="1600" dirty="0">
                <a:solidFill>
                  <a:schemeClr val="tx2"/>
                </a:solidFill>
              </a:rPr>
              <a:t>a open and modular product architecture to cloud-based and on-premises delivery to flexible commercial clients. </a:t>
            </a:r>
          </a:p>
          <a:p>
            <a:endParaRPr lang="en-IN" sz="1600" dirty="0">
              <a:solidFill>
                <a:schemeClr val="tx2"/>
              </a:solidFill>
            </a:endParaRPr>
          </a:p>
          <a:p>
            <a:r>
              <a:rPr lang="en-IN" sz="1600" dirty="0" smtClean="0">
                <a:solidFill>
                  <a:schemeClr val="tx2"/>
                </a:solidFill>
              </a:rPr>
              <a:t>The objectives:</a:t>
            </a:r>
            <a:endParaRPr lang="en-IN" sz="1600" dirty="0">
              <a:solidFill>
                <a:schemeClr val="tx2"/>
              </a:solidFill>
            </a:endParaRPr>
          </a:p>
          <a:p>
            <a:endParaRPr lang="en-IN" sz="16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>
                <a:solidFill>
                  <a:schemeClr val="tx2"/>
                </a:solidFill>
              </a:rPr>
              <a:t>App Development using .NET framework 4.5 with MVC 4</a:t>
            </a:r>
            <a:r>
              <a:rPr lang="en-IN" sz="1600" dirty="0" smtClean="0">
                <a:solidFill>
                  <a:schemeClr val="tx2"/>
                </a:solidFill>
              </a:rPr>
              <a:t>.</a:t>
            </a:r>
          </a:p>
          <a:p>
            <a:endParaRPr lang="en-IN" sz="16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>
                <a:solidFill>
                  <a:schemeClr val="tx2"/>
                </a:solidFill>
              </a:rPr>
              <a:t>Developing the Check-in/Check-out code</a:t>
            </a:r>
            <a:r>
              <a:rPr lang="en-IN" sz="1600" dirty="0" smtClean="0">
                <a:solidFill>
                  <a:schemeClr val="tx2"/>
                </a:solidFill>
              </a:rPr>
              <a:t>.</a:t>
            </a:r>
          </a:p>
          <a:p>
            <a:endParaRPr lang="en-IN" sz="16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>
                <a:solidFill>
                  <a:schemeClr val="tx2"/>
                </a:solidFill>
              </a:rPr>
              <a:t>Maintaining version control through TFS.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582" y="1295469"/>
            <a:ext cx="2102539" cy="249299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Business Objectives: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>
                <a:solidFill>
                  <a:schemeClr val="bg1"/>
                </a:solidFill>
              </a:rPr>
              <a:t>CAPTURE – Audio and Screen Recording.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>
                <a:solidFill>
                  <a:schemeClr val="bg1"/>
                </a:solidFill>
              </a:rPr>
              <a:t>PROTECT – Regulatory Compliance and Security.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>
                <a:solidFill>
                  <a:schemeClr val="bg1"/>
                </a:solidFill>
              </a:rPr>
              <a:t>EVALUATE – Performance Quality Management.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>
                <a:solidFill>
                  <a:schemeClr val="bg1"/>
                </a:solidFill>
              </a:rPr>
              <a:t>MANAGE – Workforce Management</a:t>
            </a:r>
            <a:r>
              <a:rPr lang="en-IN" sz="1400" dirty="0" smtClean="0">
                <a:solidFill>
                  <a:schemeClr val="bg1"/>
                </a:solidFill>
              </a:rPr>
              <a:t>.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420" y="3886200"/>
            <a:ext cx="2103699" cy="22775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ysClr val="windowText" lastClr="000000"/>
                </a:solidFill>
              </a:rPr>
              <a:t>Statistics &amp; </a:t>
            </a:r>
            <a:r>
              <a:rPr lang="en-US" sz="1600" b="1" u="sng" dirty="0" smtClean="0">
                <a:solidFill>
                  <a:sysClr val="windowText" lastClr="000000"/>
                </a:solidFill>
              </a:rPr>
              <a:t>Numbers: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 smtClean="0"/>
              <a:t>Project Duration – 3 months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 smtClean="0"/>
              <a:t>Delivery Model </a:t>
            </a:r>
            <a:r>
              <a:rPr lang="en-IN" sz="1400" dirty="0"/>
              <a:t>– Time </a:t>
            </a:r>
            <a:r>
              <a:rPr lang="en-IN" sz="1400" dirty="0" smtClean="0"/>
              <a:t>&amp; Material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 smtClean="0"/>
              <a:t>Team Size – 7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 smtClean="0"/>
              <a:t>Engagement Model </a:t>
            </a:r>
            <a:r>
              <a:rPr lang="en-IN" sz="1400" dirty="0"/>
              <a:t>– Hybrid</a:t>
            </a:r>
            <a:endParaRPr lang="en-IN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IN" sz="1400" dirty="0" smtClean="0"/>
              <a:t>Language </a:t>
            </a:r>
            <a:r>
              <a:rPr lang="en-IN" sz="1400" dirty="0"/>
              <a:t>– </a:t>
            </a:r>
            <a:r>
              <a:rPr lang="en-IN" sz="1400" dirty="0" smtClean="0"/>
              <a:t> Apex, JAVA</a:t>
            </a:r>
          </a:p>
        </p:txBody>
      </p:sp>
      <p:pic>
        <p:nvPicPr>
          <p:cNvPr id="9" name="Picture 4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40798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Solution to the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24808" y="1295400"/>
            <a:ext cx="46999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Developing a Creative Brief/Concept</a:t>
            </a: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Testing of Requirements </a:t>
            </a:r>
            <a:r>
              <a:rPr lang="en-US" sz="1600" dirty="0">
                <a:solidFill>
                  <a:schemeClr val="tx2"/>
                </a:solidFill>
              </a:rPr>
              <a:t>&amp; </a:t>
            </a:r>
            <a:r>
              <a:rPr lang="en-US" sz="1600" dirty="0" smtClean="0">
                <a:solidFill>
                  <a:schemeClr val="tx2"/>
                </a:solidFill>
              </a:rPr>
              <a:t>Applications </a:t>
            </a: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Study </a:t>
            </a:r>
            <a:r>
              <a:rPr lang="en-US" sz="1600" dirty="0" smtClean="0">
                <a:solidFill>
                  <a:schemeClr val="tx2"/>
                </a:solidFill>
              </a:rPr>
              <a:t>of Functionality and Requirements</a:t>
            </a: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Operations and Business </a:t>
            </a:r>
            <a:r>
              <a:rPr lang="en-US" sz="1600" dirty="0" smtClean="0">
                <a:solidFill>
                  <a:schemeClr val="tx2"/>
                </a:solidFill>
              </a:rPr>
              <a:t>Process Design</a:t>
            </a: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Generating </a:t>
            </a:r>
            <a:r>
              <a:rPr lang="en-US" sz="1600" dirty="0">
                <a:solidFill>
                  <a:schemeClr val="tx2"/>
                </a:solidFill>
              </a:rPr>
              <a:t>Project Plan: </a:t>
            </a:r>
            <a:r>
              <a:rPr lang="en-US" sz="1600" dirty="0" smtClean="0">
                <a:solidFill>
                  <a:schemeClr val="tx2"/>
                </a:solidFill>
              </a:rPr>
              <a:t>Mission, Objectives</a:t>
            </a:r>
            <a:r>
              <a:rPr lang="en-US" sz="1600" dirty="0">
                <a:solidFill>
                  <a:schemeClr val="tx2"/>
                </a:solidFill>
              </a:rPr>
              <a:t>, Targeted Users, Scope, </a:t>
            </a:r>
            <a:r>
              <a:rPr lang="en-US" sz="1600" dirty="0" smtClean="0">
                <a:solidFill>
                  <a:schemeClr val="tx2"/>
                </a:solidFill>
              </a:rPr>
              <a:t>Budget.</a:t>
            </a:r>
            <a:endParaRPr lang="en-US" sz="1600" dirty="0">
              <a:solidFill>
                <a:schemeClr val="tx2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Kick off Meeting to Review Functional </a:t>
            </a:r>
            <a:r>
              <a:rPr lang="en-US" sz="1600" dirty="0" smtClean="0">
                <a:solidFill>
                  <a:schemeClr val="tx2"/>
                </a:solidFill>
              </a:rPr>
              <a:t>and Technical </a:t>
            </a:r>
            <a:r>
              <a:rPr lang="en-US" sz="1600" dirty="0">
                <a:solidFill>
                  <a:schemeClr val="tx2"/>
                </a:solidFill>
              </a:rPr>
              <a:t>Specifications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Infrastructure Configuration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Functional/Technical/Operational Feasibility Study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Technical Specifications Signoff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Application Coding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Presentation/Page Layout Design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Data Storage and Access Design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Web Service 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Page Communication/Relationship</a:t>
            </a:r>
            <a:endParaRPr lang="en-IN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817" y="1295400"/>
            <a:ext cx="2352991" cy="227754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chemeClr val="bg1"/>
                </a:solidFill>
              </a:rPr>
              <a:t>Key Business Benefits </a:t>
            </a:r>
            <a:r>
              <a:rPr lang="en-US" sz="1600" b="1" u="sng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 smtClean="0">
                <a:solidFill>
                  <a:schemeClr val="bg1"/>
                </a:solidFill>
              </a:rPr>
              <a:t>Improved Audio and Screen Recording Capture.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>
                <a:solidFill>
                  <a:schemeClr val="bg1"/>
                </a:solidFill>
              </a:rPr>
              <a:t>Better Regulatory Compliance and </a:t>
            </a:r>
            <a:r>
              <a:rPr lang="en-IN" sz="1400" dirty="0" smtClean="0">
                <a:solidFill>
                  <a:schemeClr val="bg1"/>
                </a:solidFill>
              </a:rPr>
              <a:t>Security.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 smtClean="0">
                <a:solidFill>
                  <a:schemeClr val="bg1"/>
                </a:solidFill>
              </a:rPr>
              <a:t>Hassle free Workforce Management.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>
                <a:solidFill>
                  <a:schemeClr val="bg1"/>
                </a:solidFill>
              </a:rPr>
              <a:t>Detailed Speech Recognition and Analytics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3657600"/>
            <a:ext cx="2386608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ysClr val="windowText" lastClr="000000"/>
                </a:solidFill>
              </a:rPr>
              <a:t>Statistics &amp; Numbers</a:t>
            </a:r>
            <a:r>
              <a:rPr lang="en-US" sz="1600" b="1" u="sng" dirty="0" smtClean="0">
                <a:solidFill>
                  <a:sysClr val="windowText" lastClr="000000"/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 smtClean="0">
                <a:solidFill>
                  <a:sysClr val="windowText" lastClr="000000"/>
                </a:solidFill>
              </a:rPr>
              <a:t>Framework </a:t>
            </a:r>
            <a:r>
              <a:rPr lang="en-US" sz="1400" dirty="0">
                <a:solidFill>
                  <a:sysClr val="windowText" lastClr="000000"/>
                </a:solidFill>
              </a:rPr>
              <a:t>- MVC 2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solidFill>
                  <a:sysClr val="windowText" lastClr="000000"/>
                </a:solidFill>
              </a:rPr>
              <a:t>Front End - Visual Force,  HTML, CSS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solidFill>
                  <a:sysClr val="windowText" lastClr="000000"/>
                </a:solidFill>
              </a:rPr>
              <a:t>App Server - Salesforce.com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solidFill>
                  <a:sysClr val="windowText" lastClr="000000"/>
                </a:solidFill>
              </a:rPr>
              <a:t>Database - </a:t>
            </a:r>
            <a:r>
              <a:rPr lang="en-US" sz="1400" dirty="0" err="1">
                <a:solidFill>
                  <a:sysClr val="windowText" lastClr="000000"/>
                </a:solidFill>
              </a:rPr>
              <a:t>Sql</a:t>
            </a:r>
            <a:r>
              <a:rPr lang="en-US" sz="1400" dirty="0">
                <a:solidFill>
                  <a:sysClr val="windowText" lastClr="000000"/>
                </a:solidFill>
              </a:rPr>
              <a:t> Server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solidFill>
                  <a:sysClr val="windowText" lastClr="000000"/>
                </a:solidFill>
              </a:rPr>
              <a:t>Platforms -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Force.com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4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3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7967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Feasibility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199" y="4451628"/>
            <a:ext cx="1900728" cy="160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Achievement</a:t>
            </a:r>
            <a:r>
              <a:rPr lang="en-US" sz="1400" b="1" u="sng" dirty="0" smtClean="0"/>
              <a:t>:</a:t>
            </a:r>
          </a:p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Successful deployment of various modules like Reliability settings UI, Base Workflow and Tenant server UI to production server</a:t>
            </a:r>
            <a:r>
              <a:rPr lang="en-US" sz="12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296412"/>
            <a:ext cx="1900727" cy="30469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bg1"/>
                </a:solidFill>
              </a:rPr>
              <a:t>Key </a:t>
            </a:r>
            <a:r>
              <a:rPr lang="en-US" sz="1200" b="1" u="sng" dirty="0" smtClean="0">
                <a:solidFill>
                  <a:schemeClr val="bg1"/>
                </a:solidFill>
              </a:rPr>
              <a:t>Technology Benefits :</a:t>
            </a:r>
            <a:r>
              <a:rPr lang="en-US" sz="1200" b="1" dirty="0" smtClean="0">
                <a:solidFill>
                  <a:schemeClr val="bg1"/>
                </a:solidFill>
              </a:rPr>
              <a:t/>
            </a:r>
            <a:br>
              <a:rPr lang="en-US" sz="1200" b="1" dirty="0" smtClean="0">
                <a:solidFill>
                  <a:schemeClr val="bg1"/>
                </a:solidFill>
              </a:rPr>
            </a:b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Expertise in ASP. Net with .NET framework 4.5, MVC 4, </a:t>
            </a:r>
            <a:r>
              <a:rPr lang="en-IN" sz="1200" dirty="0" err="1">
                <a:solidFill>
                  <a:schemeClr val="bg1"/>
                </a:solidFill>
              </a:rPr>
              <a:t>JQuery</a:t>
            </a:r>
            <a:r>
              <a:rPr lang="en-IN" sz="1200" dirty="0">
                <a:solidFill>
                  <a:schemeClr val="bg1"/>
                </a:solidFill>
              </a:rPr>
              <a:t>, </a:t>
            </a:r>
            <a:r>
              <a:rPr lang="en-IN" sz="1200" dirty="0" err="1">
                <a:solidFill>
                  <a:schemeClr val="bg1"/>
                </a:solidFill>
              </a:rPr>
              <a:t>Json</a:t>
            </a:r>
            <a:r>
              <a:rPr lang="en-IN" sz="1200" dirty="0">
                <a:solidFill>
                  <a:schemeClr val="bg1"/>
                </a:solidFill>
              </a:rPr>
              <a:t> and TFS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benefits of Microsoft framework like Security, performance, language </a:t>
            </a:r>
            <a:r>
              <a:rPr lang="en-IN" sz="1200" dirty="0" smtClean="0">
                <a:solidFill>
                  <a:schemeClr val="bg1"/>
                </a:solidFill>
              </a:rPr>
              <a:t>interoperability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Simplified Development efforts and Easy application deployment and Maintenance</a:t>
            </a:r>
            <a:r>
              <a:rPr lang="en-IN" sz="1200" dirty="0" smtClean="0">
                <a:solidFill>
                  <a:schemeClr val="bg1"/>
                </a:solidFill>
              </a:rPr>
              <a:t>.</a:t>
            </a:r>
            <a:endParaRPr lang="en-IN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2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38400" y="1143001"/>
            <a:ext cx="5715000" cy="520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chemeClr val="tx2"/>
                </a:solidFill>
              </a:rPr>
              <a:t>The </a:t>
            </a:r>
            <a:r>
              <a:rPr lang="en-IN" sz="1400" dirty="0" smtClean="0">
                <a:solidFill>
                  <a:schemeClr val="tx2"/>
                </a:solidFill>
              </a:rPr>
              <a:t>solution was </a:t>
            </a:r>
            <a:r>
              <a:rPr lang="en-IN" sz="1400" dirty="0">
                <a:solidFill>
                  <a:schemeClr val="tx2"/>
                </a:solidFill>
              </a:rPr>
              <a:t>feasible as we had experienced resources having similar experience in high quality web development which can handle millions of incoming requests at a time. The application can run in any web farm or web garden using load balancers with highest security and performance. The following items were undertaken as part of our methodology:</a:t>
            </a:r>
          </a:p>
          <a:p>
            <a:endParaRPr lang="en-IN" sz="1400" dirty="0">
              <a:solidFill>
                <a:schemeClr val="tx2"/>
              </a:solidFill>
            </a:endParaRPr>
          </a:p>
          <a:p>
            <a:r>
              <a:rPr lang="en-IN" sz="1400" dirty="0">
                <a:solidFill>
                  <a:schemeClr val="tx2"/>
                </a:solidFill>
              </a:rPr>
              <a:t>• Initial Planning – Studying the Used Cases</a:t>
            </a:r>
          </a:p>
          <a:p>
            <a:endParaRPr lang="en-IN" sz="1400" dirty="0">
              <a:solidFill>
                <a:schemeClr val="tx2"/>
              </a:solidFill>
            </a:endParaRPr>
          </a:p>
          <a:p>
            <a:r>
              <a:rPr lang="en-IN" sz="1400" dirty="0">
                <a:solidFill>
                  <a:schemeClr val="tx2"/>
                </a:solidFill>
              </a:rPr>
              <a:t>• Define Requirements – Detail study of Used Cases</a:t>
            </a:r>
          </a:p>
          <a:p>
            <a:endParaRPr lang="en-IN" sz="1400" dirty="0">
              <a:solidFill>
                <a:schemeClr val="tx2"/>
              </a:solidFill>
            </a:endParaRPr>
          </a:p>
          <a:p>
            <a:r>
              <a:rPr lang="en-IN" sz="1400" dirty="0">
                <a:solidFill>
                  <a:schemeClr val="tx2"/>
                </a:solidFill>
              </a:rPr>
              <a:t>• High Level Planning – Preparing high level design from the used cases / our requirement study</a:t>
            </a:r>
          </a:p>
          <a:p>
            <a:endParaRPr lang="en-IN" sz="1400" dirty="0">
              <a:solidFill>
                <a:schemeClr val="tx2"/>
              </a:solidFill>
            </a:endParaRPr>
          </a:p>
          <a:p>
            <a:r>
              <a:rPr lang="en-IN" sz="1400" dirty="0">
                <a:solidFill>
                  <a:schemeClr val="tx2"/>
                </a:solidFill>
              </a:rPr>
              <a:t>• Development &amp; Implementation – Development Phase includes coding, unit testing, peer review, bug tracking &amp; resolving</a:t>
            </a:r>
          </a:p>
          <a:p>
            <a:endParaRPr lang="en-IN" sz="1400" dirty="0">
              <a:solidFill>
                <a:schemeClr val="tx2"/>
              </a:solidFill>
            </a:endParaRPr>
          </a:p>
          <a:p>
            <a:r>
              <a:rPr lang="en-IN" sz="1400" dirty="0">
                <a:solidFill>
                  <a:schemeClr val="tx2"/>
                </a:solidFill>
              </a:rPr>
              <a:t>• Initial Testing – Post development phase where we deploy the application for a complete system testing</a:t>
            </a:r>
          </a:p>
          <a:p>
            <a:endParaRPr lang="en-IN" sz="1400" dirty="0">
              <a:solidFill>
                <a:schemeClr val="tx2"/>
              </a:solidFill>
            </a:endParaRPr>
          </a:p>
          <a:p>
            <a:r>
              <a:rPr lang="en-IN" sz="1400" dirty="0">
                <a:solidFill>
                  <a:schemeClr val="tx2"/>
                </a:solidFill>
              </a:rPr>
              <a:t>• Development &amp; Implementation – Further development including fixes for all the reported bugs &amp; changes.</a:t>
            </a:r>
          </a:p>
          <a:p>
            <a:endParaRPr lang="en-IN" sz="1400" dirty="0">
              <a:solidFill>
                <a:schemeClr val="tx2"/>
              </a:solidFill>
            </a:endParaRPr>
          </a:p>
          <a:p>
            <a:r>
              <a:rPr lang="en-IN" sz="1400" dirty="0">
                <a:solidFill>
                  <a:schemeClr val="tx2"/>
                </a:solidFill>
              </a:rPr>
              <a:t>• Client Testing – Final deployment for a Client Testing / UAT / Alpha Testing</a:t>
            </a:r>
          </a:p>
        </p:txBody>
      </p:sp>
    </p:spTree>
    <p:extLst>
      <p:ext uri="{BB962C8B-B14F-4D97-AF65-F5344CB8AC3E}">
        <p14:creationId xmlns:p14="http://schemas.microsoft.com/office/powerpoint/2010/main" val="30689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Thank-You-Calling-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136904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01208"/>
            <a:ext cx="280831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4987042"/>
            <a:ext cx="4068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600" b="1" dirty="0"/>
              <a:t>UBN Software Solutions </a:t>
            </a:r>
            <a:r>
              <a:rPr lang="en-IN" sz="1600" b="1" dirty="0" err="1"/>
              <a:t>Pvt.</a:t>
            </a:r>
            <a:r>
              <a:rPr lang="en-IN" sz="1600" b="1" dirty="0"/>
              <a:t> Ltd. </a:t>
            </a:r>
            <a:r>
              <a:rPr lang="en-IN" sz="1600" b="1" dirty="0" smtClean="0"/>
              <a:t/>
            </a:r>
            <a:br>
              <a:rPr lang="en-IN" sz="1600" b="1" dirty="0" smtClean="0"/>
            </a:br>
            <a:r>
              <a:rPr lang="en-IN" sz="1600" b="1" dirty="0" smtClean="0"/>
              <a:t>IDCO Tower-2000, </a:t>
            </a:r>
            <a:r>
              <a:rPr lang="en-IN" sz="1600" b="1" dirty="0" err="1"/>
              <a:t>Mancheswar</a:t>
            </a:r>
            <a:r>
              <a:rPr lang="en-IN" sz="1600" b="1" dirty="0"/>
              <a:t> Industrial Estate Bhubaneswar - 751010, Orissa, India</a:t>
            </a:r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</a:t>
            </a:r>
            <a:r>
              <a:rPr lang="en-IN" sz="1600" b="1" dirty="0" smtClean="0"/>
              <a:t>2581025,</a:t>
            </a:r>
            <a:endParaRPr lang="en-IN" sz="1600" b="1" dirty="0"/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2581027</a:t>
            </a:r>
          </a:p>
          <a:p>
            <a:pPr fontAlgn="base"/>
            <a:r>
              <a:rPr lang="en-IN" sz="1600" b="1" dirty="0" smtClean="0">
                <a:hlinkClick r:id="rId4"/>
              </a:rPr>
              <a:t>sales@ubnsoft.com</a:t>
            </a:r>
            <a:endParaRPr lang="en-IN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35352" y="6396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900" dirty="0"/>
              <a:t>Case Study</a:t>
            </a:r>
          </a:p>
          <a:p>
            <a:r>
              <a:rPr lang="en-IN" sz="900" dirty="0" smtClean="0"/>
              <a:t>© 2015 UBN Software Solutions </a:t>
            </a:r>
            <a:r>
              <a:rPr lang="en-IN" sz="900" dirty="0" err="1" smtClean="0"/>
              <a:t>Pvt.</a:t>
            </a:r>
            <a:r>
              <a:rPr lang="en-IN" sz="900" dirty="0" smtClean="0"/>
              <a:t> Ltd. </a:t>
            </a:r>
            <a:r>
              <a:rPr lang="en-IN" sz="900" dirty="0"/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88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2542</TotalTime>
  <Words>517</Words>
  <Application>Microsoft Office PowerPoint</Application>
  <PresentationFormat>On-screen Show (4:3)</PresentationFormat>
  <Paragraphs>95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UBN</dc:creator>
  <cp:lastModifiedBy>Charak Patnaik</cp:lastModifiedBy>
  <cp:revision>240</cp:revision>
  <dcterms:created xsi:type="dcterms:W3CDTF">2015-08-04T05:13:24Z</dcterms:created>
  <dcterms:modified xsi:type="dcterms:W3CDTF">2015-10-26T07:13:29Z</dcterms:modified>
</cp:coreProperties>
</file>