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74E30-0BD1-4796-98C8-B8E30792E838}" type="datetimeFigureOut">
              <a:rPr lang="en-IN" smtClean="0"/>
              <a:pPr/>
              <a:t>26-10-2015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D1E93-6822-426A-B547-4B4D7FFD30E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13187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2F82C-5E7C-44EB-906E-70C960E343A9}" type="datetimeFigureOut">
              <a:rPr lang="en-IN" smtClean="0"/>
              <a:pPr/>
              <a:t>26-10-2015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323AC-1B56-4FE2-BDAE-89AD0465BFC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4973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323AC-1B56-4FE2-BDAE-89AD0465BFC3}" type="slidenum">
              <a:rPr lang="en-IN" smtClean="0"/>
              <a:pPr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8124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032D6-7CB1-4FC1-B5D7-4E5D19045C76}" type="datetime1">
              <a:rPr lang="en-IN" smtClean="0"/>
              <a:pPr/>
              <a:t>26-10-2015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EB32-0F71-4C9A-9323-AAD817CE23A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2D65-CFCA-4A52-92C0-1D822334CA78}" type="datetime1">
              <a:rPr lang="en-IN" smtClean="0"/>
              <a:pPr/>
              <a:t>26-10-2015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EB32-0F71-4C9A-9323-AAD817CE23A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5E96-443A-472C-A64B-5BD91DE1CD38}" type="datetime1">
              <a:rPr lang="en-IN" smtClean="0"/>
              <a:pPr/>
              <a:t>26-10-2015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EB32-0F71-4C9A-9323-AAD817CE23A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2696-956B-4CB8-861E-8196AB0CAF67}" type="datetime1">
              <a:rPr lang="en-IN" smtClean="0"/>
              <a:pPr/>
              <a:t>26-10-2015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EB32-0F71-4C9A-9323-AAD817CE23A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81A4-ADC8-4EB3-8073-3E3D72BD95D3}" type="datetime1">
              <a:rPr lang="en-IN" smtClean="0"/>
              <a:pPr/>
              <a:t>26-10-2015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EB32-0F71-4C9A-9323-AAD817CE23A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C745-77BB-46A9-A835-BBC9AB033B4F}" type="datetime1">
              <a:rPr lang="en-IN" smtClean="0"/>
              <a:pPr/>
              <a:t>26-10-2015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EB32-0F71-4C9A-9323-AAD817CE23A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0F27-A4D7-4AA8-97F5-A238850843B1}" type="datetime1">
              <a:rPr lang="en-IN" smtClean="0"/>
              <a:pPr/>
              <a:t>26-10-2015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EB32-0F71-4C9A-9323-AAD817CE23A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E8D2-0B56-4C56-A995-F8E09B3AE71E}" type="datetime1">
              <a:rPr lang="en-IN" smtClean="0"/>
              <a:pPr/>
              <a:t>26-10-2015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EB32-0F71-4C9A-9323-AAD817CE23A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EC70-6B69-4F23-84EA-E76E74037081}" type="datetime1">
              <a:rPr lang="en-IN" smtClean="0"/>
              <a:pPr/>
              <a:t>26-10-2015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EB32-0F71-4C9A-9323-AAD817CE23A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1F61-5176-41F8-9BC0-4B346A9B8408}" type="datetime1">
              <a:rPr lang="en-IN" smtClean="0"/>
              <a:pPr/>
              <a:t>26-10-2015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EB32-0F71-4C9A-9323-AAD817CE23A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71D8-9C75-4A11-B502-A15E9D5BD30B}" type="datetime1">
              <a:rPr lang="en-IN" smtClean="0"/>
              <a:pPr/>
              <a:t>26-10-2015</a:t>
            </a:fld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E5EB32-0F71-4C9A-9323-AAD817CE23A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1E5EB32-0F71-4C9A-9323-AAD817CE23A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A775EBD-EB5C-4C93-AB8E-FEAC665994B2}" type="datetime1">
              <a:rPr lang="en-IN" smtClean="0"/>
              <a:pPr/>
              <a:t>26-10-2015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ales@ubnsoft.com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ales@ubnsoft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BN\Desktop\Business-Team-Analyzing-Grap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8" y="188640"/>
            <a:ext cx="8064896" cy="535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BN\Desktop\footer-logo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9" y="6021288"/>
            <a:ext cx="1698306" cy="52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96136" y="5804673"/>
            <a:ext cx="28381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1400" b="1" dirty="0">
                <a:solidFill>
                  <a:schemeClr val="accent1">
                    <a:lumMod val="50000"/>
                  </a:schemeClr>
                </a:solidFill>
              </a:rPr>
              <a:t>UBN Software Solutions Pvt. Ltd. </a:t>
            </a:r>
            <a:r>
              <a:rPr lang="en-IN" sz="1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IN" sz="1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IN" sz="1400" b="1" dirty="0" smtClean="0">
                <a:solidFill>
                  <a:schemeClr val="accent1">
                    <a:lumMod val="50000"/>
                  </a:schemeClr>
                </a:solidFill>
              </a:rPr>
              <a:t>Bhubaneswar </a:t>
            </a:r>
            <a:r>
              <a:rPr lang="en-IN" sz="1400" b="1" dirty="0">
                <a:solidFill>
                  <a:schemeClr val="accent1">
                    <a:lumMod val="50000"/>
                  </a:schemeClr>
                </a:solidFill>
              </a:rPr>
              <a:t>- 751010, </a:t>
            </a:r>
            <a:r>
              <a:rPr lang="en-IN" sz="1400" b="1" dirty="0" smtClean="0">
                <a:solidFill>
                  <a:schemeClr val="accent1">
                    <a:lumMod val="50000"/>
                  </a:schemeClr>
                </a:solidFill>
              </a:rPr>
              <a:t>Odisha</a:t>
            </a:r>
            <a:r>
              <a:rPr lang="en-IN" sz="1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IN" sz="1400" b="1" dirty="0" smtClean="0">
                <a:solidFill>
                  <a:schemeClr val="accent1">
                    <a:lumMod val="50000"/>
                  </a:schemeClr>
                </a:solidFill>
              </a:rPr>
              <a:t>India (+</a:t>
            </a:r>
            <a:r>
              <a:rPr lang="en-IN" sz="1400" b="1" dirty="0">
                <a:solidFill>
                  <a:schemeClr val="accent1">
                    <a:lumMod val="50000"/>
                  </a:schemeClr>
                </a:solidFill>
              </a:rPr>
              <a:t>91-674) </a:t>
            </a:r>
            <a:r>
              <a:rPr lang="en-IN" sz="1400" b="1" dirty="0" smtClean="0">
                <a:solidFill>
                  <a:schemeClr val="accent1">
                    <a:lumMod val="50000"/>
                  </a:schemeClr>
                </a:solidFill>
              </a:rPr>
              <a:t>2581025</a:t>
            </a:r>
            <a:br>
              <a:rPr lang="en-IN" sz="1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IN" sz="1400" b="1" dirty="0">
                <a:solidFill>
                  <a:schemeClr val="accent1">
                    <a:lumMod val="50000"/>
                  </a:schemeClr>
                </a:solidFill>
                <a:hlinkClick r:id="rId5"/>
              </a:rPr>
              <a:t> sales@ubnsoft.com</a:t>
            </a:r>
            <a:endParaRPr lang="en-IN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323364"/>
            <a:ext cx="3559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UBN PROJECT CASE </a:t>
            </a:r>
            <a:r>
              <a:rPr lang="en-US" sz="2400" b="1" dirty="0" smtClean="0"/>
              <a:t>STUDY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278521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642257"/>
              </p:ext>
            </p:extLst>
          </p:nvPr>
        </p:nvGraphicFramePr>
        <p:xfrm>
          <a:off x="539552" y="824926"/>
          <a:ext cx="748883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883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1" dirty="0" smtClean="0">
                          <a:solidFill>
                            <a:schemeClr val="tx1"/>
                          </a:solidFill>
                        </a:rPr>
                        <a:t>Client Profile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4" descr="C:\Users\UBN\Desktop\footer-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6" y="6343516"/>
            <a:ext cx="1362680" cy="4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04248" y="6433591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www.ubnsoft.com</a:t>
            </a:r>
            <a:endParaRPr lang="en-IN" sz="14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004308"/>
              </p:ext>
            </p:extLst>
          </p:nvPr>
        </p:nvGraphicFramePr>
        <p:xfrm>
          <a:off x="611560" y="3717032"/>
          <a:ext cx="748883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883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1" dirty="0" smtClean="0">
                          <a:solidFill>
                            <a:schemeClr val="tx1"/>
                          </a:solidFill>
                        </a:rPr>
                        <a:t>At-a-Glance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397854"/>
              </p:ext>
            </p:extLst>
          </p:nvPr>
        </p:nvGraphicFramePr>
        <p:xfrm>
          <a:off x="611560" y="4221088"/>
          <a:ext cx="7488832" cy="1080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88832"/>
              </a:tblGrid>
              <a:tr h="3600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Client’s Business Industry: 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Food Chain Restaurants</a:t>
                      </a:r>
                      <a:endParaRPr lang="en-IN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Client’s Location: 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USA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Project’s Core Solution Area: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CRM implementation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9552" y="1556792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dirty="0">
                <a:solidFill>
                  <a:schemeClr val="tx2"/>
                </a:solidFill>
              </a:rPr>
              <a:t>American restaurant chain and international </a:t>
            </a:r>
            <a:r>
              <a:rPr lang="en-IN" dirty="0" smtClean="0">
                <a:solidFill>
                  <a:schemeClr val="tx2"/>
                </a:solidFill>
              </a:rPr>
              <a:t>franchise.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>
                <a:solidFill>
                  <a:schemeClr val="tx2"/>
                </a:solidFill>
              </a:rPr>
              <a:t>Subsidiary </a:t>
            </a:r>
            <a:r>
              <a:rPr lang="en-IN" dirty="0">
                <a:solidFill>
                  <a:schemeClr val="tx2"/>
                </a:solidFill>
              </a:rPr>
              <a:t>of  the world's largest restaurant </a:t>
            </a:r>
            <a:r>
              <a:rPr lang="en-IN" dirty="0" smtClean="0">
                <a:solidFill>
                  <a:schemeClr val="tx2"/>
                </a:solidFill>
              </a:rPr>
              <a:t>company.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One of the world’s largest Pizza Restaurant </a:t>
            </a:r>
            <a:r>
              <a:rPr lang="en-US" dirty="0" smtClean="0">
                <a:solidFill>
                  <a:schemeClr val="tx2"/>
                </a:solidFill>
              </a:rPr>
              <a:t>Chain.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Serves worldwide customers </a:t>
            </a:r>
            <a:r>
              <a:rPr lang="en-US" dirty="0">
                <a:solidFill>
                  <a:schemeClr val="tx2"/>
                </a:solidFill>
              </a:rPr>
              <a:t>for last 57 </a:t>
            </a:r>
            <a:r>
              <a:rPr lang="en-US" dirty="0" smtClean="0">
                <a:solidFill>
                  <a:schemeClr val="tx2"/>
                </a:solidFill>
              </a:rPr>
              <a:t>years.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>
                <a:solidFill>
                  <a:schemeClr val="tx2"/>
                </a:solidFill>
              </a:rPr>
              <a:t>5,139 store locations in 94 other countries and </a:t>
            </a:r>
            <a:r>
              <a:rPr lang="en-IN" dirty="0" smtClean="0">
                <a:solidFill>
                  <a:schemeClr val="tx2"/>
                </a:solidFill>
              </a:rPr>
              <a:t>territories.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>
                <a:solidFill>
                  <a:schemeClr val="tx2"/>
                </a:solidFill>
              </a:rPr>
              <a:t>Total </a:t>
            </a:r>
            <a:r>
              <a:rPr lang="en-IN" dirty="0">
                <a:solidFill>
                  <a:schemeClr val="tx2"/>
                </a:solidFill>
              </a:rPr>
              <a:t>of 11,139 branches worldwide.</a:t>
            </a:r>
          </a:p>
          <a:p>
            <a:pPr marL="285750" indent="-285750">
              <a:buFont typeface="Arial" pitchFamily="34" charset="0"/>
              <a:buChar char="•"/>
            </a:pPr>
            <a:endParaRPr lang="en-IN" dirty="0" smtClean="0"/>
          </a:p>
          <a:p>
            <a:pPr marL="285750" indent="-285750">
              <a:buFont typeface="Arial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515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300116"/>
              </p:ext>
            </p:extLst>
          </p:nvPr>
        </p:nvGraphicFramePr>
        <p:xfrm>
          <a:off x="467544" y="620688"/>
          <a:ext cx="764319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3192"/>
              </a:tblGrid>
              <a:tr h="414249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Key Project Challenges</a:t>
                      </a:r>
                      <a:endParaRPr lang="en-IN" sz="2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71800" y="1250751"/>
            <a:ext cx="53861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>
                <a:solidFill>
                  <a:schemeClr val="bg2">
                    <a:lumMod val="25000"/>
                  </a:schemeClr>
                </a:solidFill>
              </a:rPr>
              <a:t>The client has always been an innovator. The goal for this solution was to strengthen the brand presence by improving customer engagement and satisfaction.</a:t>
            </a:r>
          </a:p>
          <a:p>
            <a:endParaRPr lang="en-IN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IN" sz="1600" dirty="0" smtClean="0">
                <a:solidFill>
                  <a:schemeClr val="bg2">
                    <a:lumMod val="25000"/>
                  </a:schemeClr>
                </a:solidFill>
              </a:rPr>
              <a:t>The objectives:</a:t>
            </a:r>
            <a:endParaRPr lang="en-IN" sz="16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IN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A hybrid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customer engagement console that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collates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progress towards organizational performance goals for customer service.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Lowest </a:t>
            </a:r>
            <a:r>
              <a:rPr lang="en-IN" sz="1600" dirty="0" smtClean="0">
                <a:solidFill>
                  <a:schemeClr val="bg2">
                    <a:lumMod val="25000"/>
                  </a:schemeClr>
                </a:solidFill>
              </a:rPr>
              <a:t> SLA (5 minutes) 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for food chain restaurant customers. Prevention of chronic callers and reduction in free coupon distribution for 8386 </a:t>
            </a:r>
            <a:r>
              <a:rPr lang="en-IN" sz="1600" dirty="0" smtClean="0">
                <a:solidFill>
                  <a:schemeClr val="bg2">
                    <a:lumMod val="25000"/>
                  </a:schemeClr>
                </a:solidFill>
              </a:rPr>
              <a:t>outlets and 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franchise stores</a:t>
            </a:r>
            <a:r>
              <a:rPr lang="en-IN" sz="16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endParaRPr lang="en-IN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A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centralized , user friendly system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to track and respond to customer request / complaints anytime with a minimum time frame.</a:t>
            </a:r>
            <a:endParaRPr lang="en-IN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582" y="1295469"/>
            <a:ext cx="2102539" cy="227754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chemeClr val="bg1"/>
                </a:solidFill>
              </a:rPr>
              <a:t>Business Objectives: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bg1"/>
                </a:solidFill>
              </a:rPr>
              <a:t>Maximize customer engagement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400" dirty="0">
                <a:solidFill>
                  <a:schemeClr val="bg1"/>
                </a:solidFill>
              </a:rPr>
              <a:t>Prevent chronic </a:t>
            </a:r>
            <a:r>
              <a:rPr lang="en-US" sz="1400" dirty="0" smtClean="0">
                <a:solidFill>
                  <a:schemeClr val="bg1"/>
                </a:solidFill>
              </a:rPr>
              <a:t>callers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400" dirty="0">
                <a:solidFill>
                  <a:schemeClr val="bg1"/>
                </a:solidFill>
              </a:rPr>
              <a:t>Reduce free coupon </a:t>
            </a:r>
            <a:r>
              <a:rPr lang="en-US" sz="1400" dirty="0" smtClean="0">
                <a:solidFill>
                  <a:schemeClr val="bg1"/>
                </a:solidFill>
              </a:rPr>
              <a:t>distribution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bg1"/>
                </a:solidFill>
              </a:rPr>
              <a:t>Track and respond customer request/complaint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4248" y="6433591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www.ubnsoft.com</a:t>
            </a:r>
            <a:endParaRPr lang="en-IN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420" y="3717032"/>
            <a:ext cx="2103699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ysClr val="windowText" lastClr="000000"/>
                </a:solidFill>
              </a:rPr>
              <a:t>Statistics &amp; </a:t>
            </a:r>
            <a:r>
              <a:rPr lang="en-US" sz="1600" b="1" u="sng" dirty="0" smtClean="0">
                <a:solidFill>
                  <a:sysClr val="windowText" lastClr="000000"/>
                </a:solidFill>
              </a:rPr>
              <a:t>Numbers: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IN" sz="1400" dirty="0" smtClean="0"/>
              <a:t>Project Duration – 3 months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IN" sz="1400" dirty="0" smtClean="0"/>
              <a:t>Delivery Model - Time &amp; Material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IN" sz="1400" dirty="0" smtClean="0"/>
              <a:t>Team Size – 7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IN" sz="1400" dirty="0" smtClean="0"/>
              <a:t>Engagement Model - Hybrid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IN" sz="1400" dirty="0" smtClean="0"/>
              <a:t>Language - Apex, JAVA</a:t>
            </a:r>
          </a:p>
        </p:txBody>
      </p:sp>
      <p:pic>
        <p:nvPicPr>
          <p:cNvPr id="9" name="Picture 4" descr="C:\Users\UBN\Desktop\footer-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6" y="6343516"/>
            <a:ext cx="1362680" cy="4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34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407988"/>
              </p:ext>
            </p:extLst>
          </p:nvPr>
        </p:nvGraphicFramePr>
        <p:xfrm>
          <a:off x="467544" y="620688"/>
          <a:ext cx="764319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3192"/>
              </a:tblGrid>
              <a:tr h="414249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Solution to the Challenges</a:t>
                      </a:r>
                      <a:endParaRPr lang="en-IN" sz="2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43808" y="1124744"/>
            <a:ext cx="511256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IN" sz="1400" dirty="0" smtClean="0">
                <a:solidFill>
                  <a:schemeClr val="bg2">
                    <a:lumMod val="25000"/>
                  </a:schemeClr>
                </a:solidFill>
              </a:rPr>
              <a:t>A sophisticated </a:t>
            </a:r>
            <a:r>
              <a:rPr lang="en-IN" sz="1400" dirty="0">
                <a:solidFill>
                  <a:schemeClr val="bg2">
                    <a:lumMod val="25000"/>
                  </a:schemeClr>
                </a:solidFill>
              </a:rPr>
              <a:t>system </a:t>
            </a:r>
            <a:r>
              <a:rPr lang="en-IN" sz="1400" dirty="0" smtClean="0">
                <a:solidFill>
                  <a:schemeClr val="bg2">
                    <a:lumMod val="25000"/>
                  </a:schemeClr>
                </a:solidFill>
              </a:rPr>
              <a:t>was built upon the world’s </a:t>
            </a:r>
            <a:r>
              <a:rPr lang="en-IN" sz="1400" dirty="0">
                <a:solidFill>
                  <a:schemeClr val="bg2">
                    <a:lumMod val="25000"/>
                  </a:schemeClr>
                </a:solidFill>
              </a:rPr>
              <a:t>first on demand cloud </a:t>
            </a:r>
            <a:r>
              <a:rPr lang="en-IN" sz="1400" dirty="0" smtClean="0">
                <a:solidFill>
                  <a:schemeClr val="bg2">
                    <a:lumMod val="25000"/>
                  </a:schemeClr>
                </a:solidFill>
              </a:rPr>
              <a:t>platform: salesforce.com.</a:t>
            </a:r>
          </a:p>
          <a:p>
            <a:pPr marL="285750" indent="-285750">
              <a:buFont typeface="Courier New" pitchFamily="49" charset="0"/>
              <a:buChar char="o"/>
            </a:pPr>
            <a:endParaRPr lang="en-IN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n-IN" sz="1400" dirty="0" smtClean="0">
                <a:solidFill>
                  <a:schemeClr val="bg2">
                    <a:lumMod val="25000"/>
                  </a:schemeClr>
                </a:solidFill>
              </a:rPr>
              <a:t>Salesforce.com </a:t>
            </a:r>
            <a:r>
              <a:rPr lang="en-IN" sz="1400" dirty="0">
                <a:solidFill>
                  <a:schemeClr val="bg2">
                    <a:lumMod val="25000"/>
                  </a:schemeClr>
                </a:solidFill>
              </a:rPr>
              <a:t>service cloud </a:t>
            </a:r>
            <a:r>
              <a:rPr lang="en-IN" sz="1400" dirty="0" smtClean="0">
                <a:solidFill>
                  <a:schemeClr val="bg2">
                    <a:lumMod val="25000"/>
                  </a:schemeClr>
                </a:solidFill>
              </a:rPr>
              <a:t>was developed to process </a:t>
            </a:r>
            <a:r>
              <a:rPr lang="en-IN" sz="1400" dirty="0">
                <a:solidFill>
                  <a:schemeClr val="bg2">
                    <a:lumMod val="25000"/>
                  </a:schemeClr>
                </a:solidFill>
              </a:rPr>
              <a:t>customer </a:t>
            </a:r>
            <a:r>
              <a:rPr lang="en-IN" sz="1400" dirty="0" smtClean="0">
                <a:solidFill>
                  <a:schemeClr val="bg2">
                    <a:lumMod val="25000"/>
                  </a:schemeClr>
                </a:solidFill>
              </a:rPr>
              <a:t>requests. </a:t>
            </a:r>
          </a:p>
          <a:p>
            <a:pPr marL="285750" indent="-285750">
              <a:buFont typeface="Courier New" pitchFamily="49" charset="0"/>
              <a:buChar char="o"/>
            </a:pPr>
            <a:endParaRPr lang="en-IN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n-IN" sz="1400" dirty="0" smtClean="0">
                <a:solidFill>
                  <a:schemeClr val="bg2">
                    <a:lumMod val="25000"/>
                  </a:schemeClr>
                </a:solidFill>
              </a:rPr>
              <a:t>Customer Interaction from disparate sources were centralized in </a:t>
            </a:r>
            <a:r>
              <a:rPr lang="en-IN" sz="1400" dirty="0" err="1" smtClean="0">
                <a:solidFill>
                  <a:schemeClr val="bg2">
                    <a:lumMod val="25000"/>
                  </a:schemeClr>
                </a:solidFill>
              </a:rPr>
              <a:t>Salesforce</a:t>
            </a:r>
            <a:r>
              <a:rPr lang="en-IN" sz="14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pPr marL="285750" indent="-285750">
              <a:buFont typeface="Courier New" pitchFamily="49" charset="0"/>
              <a:buChar char="o"/>
            </a:pPr>
            <a:endParaRPr lang="en-IN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n-IN" sz="1400" dirty="0" smtClean="0">
                <a:solidFill>
                  <a:schemeClr val="bg2">
                    <a:lumMod val="25000"/>
                  </a:schemeClr>
                </a:solidFill>
              </a:rPr>
              <a:t>An after call email survey was built that matched social interaction to customers ID.</a:t>
            </a:r>
          </a:p>
          <a:p>
            <a:endParaRPr lang="en-I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n-IN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N" sz="1400" dirty="0" smtClean="0">
                <a:solidFill>
                  <a:schemeClr val="bg2">
                    <a:lumMod val="25000"/>
                  </a:schemeClr>
                </a:solidFill>
              </a:rPr>
              <a:t>A </a:t>
            </a:r>
            <a:r>
              <a:rPr lang="en-IN" sz="1400" dirty="0">
                <a:solidFill>
                  <a:schemeClr val="bg2">
                    <a:lumMod val="25000"/>
                  </a:schemeClr>
                </a:solidFill>
              </a:rPr>
              <a:t>robust yet dynamic email service distribution mechanism </a:t>
            </a:r>
            <a:r>
              <a:rPr lang="en-IN" sz="1400" dirty="0" smtClean="0">
                <a:solidFill>
                  <a:schemeClr val="bg2">
                    <a:lumMod val="25000"/>
                  </a:schemeClr>
                </a:solidFill>
              </a:rPr>
              <a:t>was put in place on </a:t>
            </a:r>
            <a:r>
              <a:rPr lang="en-IN" sz="1400" dirty="0">
                <a:solidFill>
                  <a:schemeClr val="bg2">
                    <a:lumMod val="25000"/>
                  </a:schemeClr>
                </a:solidFill>
              </a:rPr>
              <a:t>service cloud platform </a:t>
            </a:r>
            <a:r>
              <a:rPr lang="en-IN" sz="1400" dirty="0" smtClean="0">
                <a:solidFill>
                  <a:schemeClr val="bg2">
                    <a:lumMod val="25000"/>
                  </a:schemeClr>
                </a:solidFill>
              </a:rPr>
              <a:t>to keep </a:t>
            </a:r>
            <a:r>
              <a:rPr lang="en-IN" sz="1400" dirty="0">
                <a:solidFill>
                  <a:schemeClr val="bg2">
                    <a:lumMod val="25000"/>
                  </a:schemeClr>
                </a:solidFill>
              </a:rPr>
              <a:t>company-customer connected like never </a:t>
            </a:r>
            <a:r>
              <a:rPr lang="en-IN" sz="1400" dirty="0" smtClean="0">
                <a:solidFill>
                  <a:schemeClr val="bg2">
                    <a:lumMod val="25000"/>
                  </a:schemeClr>
                </a:solidFill>
              </a:rPr>
              <a:t>before. Anytime, </a:t>
            </a:r>
            <a:r>
              <a:rPr lang="en-IN" sz="1400" dirty="0">
                <a:solidFill>
                  <a:schemeClr val="bg2">
                    <a:lumMod val="25000"/>
                  </a:schemeClr>
                </a:solidFill>
              </a:rPr>
              <a:t>anywhere. </a:t>
            </a:r>
          </a:p>
          <a:p>
            <a:pPr marL="285750" indent="-285750">
              <a:buFont typeface="Courier New" pitchFamily="49" charset="0"/>
              <a:buChar char="o"/>
            </a:pPr>
            <a:endParaRPr lang="en-I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n-IN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N" sz="1400" dirty="0" smtClean="0">
                <a:solidFill>
                  <a:schemeClr val="bg2">
                    <a:lumMod val="25000"/>
                  </a:schemeClr>
                </a:solidFill>
              </a:rPr>
              <a:t>A </a:t>
            </a:r>
            <a:r>
              <a:rPr lang="en-IN" sz="1400" dirty="0">
                <a:solidFill>
                  <a:schemeClr val="bg2">
                    <a:lumMod val="25000"/>
                  </a:schemeClr>
                </a:solidFill>
              </a:rPr>
              <a:t>custom reporting and subscription system </a:t>
            </a:r>
            <a:r>
              <a:rPr lang="en-IN" sz="1400" dirty="0" smtClean="0">
                <a:solidFill>
                  <a:schemeClr val="bg2">
                    <a:lumMod val="25000"/>
                  </a:schemeClr>
                </a:solidFill>
              </a:rPr>
              <a:t>was designed for store personnel to get </a:t>
            </a:r>
            <a:r>
              <a:rPr lang="en-IN" sz="1400" dirty="0">
                <a:solidFill>
                  <a:schemeClr val="bg2">
                    <a:lumMod val="25000"/>
                  </a:schemeClr>
                </a:solidFill>
              </a:rPr>
              <a:t>data in a PDF format </a:t>
            </a:r>
            <a:r>
              <a:rPr lang="en-IN" sz="1400" dirty="0" smtClean="0">
                <a:solidFill>
                  <a:schemeClr val="bg2">
                    <a:lumMod val="25000"/>
                  </a:schemeClr>
                </a:solidFill>
              </a:rPr>
              <a:t>directly to their </a:t>
            </a:r>
            <a:r>
              <a:rPr lang="en-IN" sz="1400" dirty="0">
                <a:solidFill>
                  <a:schemeClr val="bg2">
                    <a:lumMod val="25000"/>
                  </a:schemeClr>
                </a:solidFill>
              </a:rPr>
              <a:t>inbox—customized to the organizational entities </a:t>
            </a:r>
            <a:r>
              <a:rPr lang="en-IN" sz="1400" dirty="0" smtClean="0">
                <a:solidFill>
                  <a:schemeClr val="bg2">
                    <a:lumMod val="25000"/>
                  </a:schemeClr>
                </a:solidFill>
              </a:rPr>
              <a:t>for monitoring</a:t>
            </a:r>
            <a:r>
              <a:rPr lang="en-IN" sz="1400" dirty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en-IN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Courier New" pitchFamily="49" charset="0"/>
              <a:buChar char="o"/>
            </a:pPr>
            <a:endParaRPr lang="en-I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n-IN" sz="1400" dirty="0" smtClean="0">
                <a:solidFill>
                  <a:schemeClr val="bg2">
                    <a:lumMod val="25000"/>
                  </a:schemeClr>
                </a:solidFill>
              </a:rPr>
              <a:t>A </a:t>
            </a:r>
            <a:r>
              <a:rPr lang="en-IN" sz="1400" dirty="0">
                <a:solidFill>
                  <a:schemeClr val="bg2">
                    <a:lumMod val="25000"/>
                  </a:schemeClr>
                </a:solidFill>
              </a:rPr>
              <a:t>secure and simplified database was set up on SQL SERVER for easy aftermath processing of past and present data </a:t>
            </a:r>
            <a:r>
              <a:rPr lang="en-IN" sz="1400" dirty="0" smtClean="0">
                <a:solidFill>
                  <a:schemeClr val="bg2">
                    <a:lumMod val="25000"/>
                  </a:schemeClr>
                </a:solidFill>
              </a:rPr>
              <a:t>, to </a:t>
            </a:r>
            <a:r>
              <a:rPr lang="en-IN" sz="1400" dirty="0">
                <a:solidFill>
                  <a:schemeClr val="bg2">
                    <a:lumMod val="25000"/>
                  </a:schemeClr>
                </a:solidFill>
              </a:rPr>
              <a:t>and fro with client and </a:t>
            </a:r>
            <a:r>
              <a:rPr lang="en-IN" sz="1400" dirty="0" smtClean="0">
                <a:solidFill>
                  <a:schemeClr val="bg2">
                    <a:lumMod val="25000"/>
                  </a:schemeClr>
                </a:solidFill>
              </a:rPr>
              <a:t>customer</a:t>
            </a:r>
            <a:r>
              <a:rPr lang="en-IN" sz="1400" dirty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817" y="1196752"/>
            <a:ext cx="2136967" cy="255948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bg1"/>
                </a:solidFill>
              </a:rPr>
              <a:t>Key Business Benefits </a:t>
            </a:r>
            <a:r>
              <a:rPr lang="en-US" sz="1600" b="1" u="sng" dirty="0" smtClean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IN" sz="1400" dirty="0">
                <a:solidFill>
                  <a:schemeClr val="bg1"/>
                </a:solidFill>
              </a:rPr>
              <a:t>Improve customer satisfaction</a:t>
            </a:r>
            <a:r>
              <a:rPr lang="en-IN" sz="1400" dirty="0" smtClean="0">
                <a:solidFill>
                  <a:schemeClr val="bg1"/>
                </a:solidFill>
              </a:rPr>
              <a:t>.</a:t>
            </a:r>
            <a:endParaRPr lang="en-IN" sz="14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IN" sz="1400" dirty="0">
                <a:solidFill>
                  <a:schemeClr val="bg1"/>
                </a:solidFill>
              </a:rPr>
              <a:t> </a:t>
            </a:r>
            <a:r>
              <a:rPr lang="en-IN" sz="1400" dirty="0" smtClean="0">
                <a:solidFill>
                  <a:schemeClr val="bg1"/>
                </a:solidFill>
              </a:rPr>
              <a:t>10 </a:t>
            </a:r>
            <a:r>
              <a:rPr lang="en-IN" sz="1400" dirty="0">
                <a:solidFill>
                  <a:schemeClr val="bg1"/>
                </a:solidFill>
              </a:rPr>
              <a:t>times faster resolution of any customer issue</a:t>
            </a:r>
            <a:r>
              <a:rPr lang="en-IN" sz="1400" dirty="0" smtClean="0">
                <a:solidFill>
                  <a:schemeClr val="bg1"/>
                </a:solidFill>
              </a:rPr>
              <a:t>.</a:t>
            </a:r>
            <a:endParaRPr lang="en-IN" sz="14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IN" sz="1400" dirty="0">
                <a:solidFill>
                  <a:schemeClr val="bg1"/>
                </a:solidFill>
              </a:rPr>
              <a:t> </a:t>
            </a:r>
            <a:r>
              <a:rPr lang="en-IN" sz="1400" dirty="0" smtClean="0">
                <a:solidFill>
                  <a:schemeClr val="bg1"/>
                </a:solidFill>
              </a:rPr>
              <a:t>Decrease </a:t>
            </a:r>
            <a:r>
              <a:rPr lang="en-IN" sz="1400" dirty="0">
                <a:solidFill>
                  <a:schemeClr val="bg1"/>
                </a:solidFill>
              </a:rPr>
              <a:t>in case handle time</a:t>
            </a:r>
            <a:r>
              <a:rPr lang="en-IN" sz="1400" dirty="0" smtClean="0">
                <a:solidFill>
                  <a:schemeClr val="bg1"/>
                </a:solidFill>
              </a:rPr>
              <a:t>.</a:t>
            </a:r>
            <a:endParaRPr lang="en-IN" sz="14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IN" sz="1400" dirty="0">
                <a:solidFill>
                  <a:schemeClr val="bg1"/>
                </a:solidFill>
              </a:rPr>
              <a:t> </a:t>
            </a:r>
            <a:r>
              <a:rPr lang="en-IN" sz="1400" dirty="0" smtClean="0">
                <a:solidFill>
                  <a:schemeClr val="bg1"/>
                </a:solidFill>
              </a:rPr>
              <a:t>Increase </a:t>
            </a:r>
            <a:r>
              <a:rPr lang="en-IN" sz="1400" dirty="0">
                <a:solidFill>
                  <a:schemeClr val="bg1"/>
                </a:solidFill>
              </a:rPr>
              <a:t>in customer retention and repeat </a:t>
            </a:r>
            <a:r>
              <a:rPr lang="en-IN" sz="1400" dirty="0" smtClean="0">
                <a:solidFill>
                  <a:schemeClr val="bg1"/>
                </a:solidFill>
              </a:rPr>
              <a:t>customer</a:t>
            </a:r>
            <a:r>
              <a:rPr lang="en-IN" dirty="0">
                <a:solidFill>
                  <a:schemeClr val="bg1"/>
                </a:solidFill>
              </a:rPr>
              <a:t>.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817" y="4149080"/>
            <a:ext cx="2136967" cy="1846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ysClr val="windowText" lastClr="000000"/>
                </a:solidFill>
              </a:rPr>
              <a:t>Statistics &amp; Numbers</a:t>
            </a:r>
            <a:r>
              <a:rPr lang="en-US" sz="1600" b="1" u="sng" dirty="0" smtClean="0">
                <a:solidFill>
                  <a:sysClr val="windowText" lastClr="000000"/>
                </a:solidFill>
              </a:rPr>
              <a:t>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400" dirty="0" smtClean="0">
                <a:solidFill>
                  <a:sysClr val="windowText" lastClr="000000"/>
                </a:solidFill>
              </a:rPr>
              <a:t>Framework </a:t>
            </a:r>
            <a:r>
              <a:rPr lang="en-US" sz="1400" dirty="0">
                <a:solidFill>
                  <a:sysClr val="windowText" lastClr="000000"/>
                </a:solidFill>
              </a:rPr>
              <a:t>- MVC 2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400" dirty="0">
                <a:solidFill>
                  <a:sysClr val="windowText" lastClr="000000"/>
                </a:solidFill>
              </a:rPr>
              <a:t>Front End - Visual Force,  HTML, CSS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400" dirty="0">
                <a:solidFill>
                  <a:sysClr val="windowText" lastClr="000000"/>
                </a:solidFill>
              </a:rPr>
              <a:t>App Server - Salesforce.com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400" dirty="0">
                <a:solidFill>
                  <a:sysClr val="windowText" lastClr="000000"/>
                </a:solidFill>
              </a:rPr>
              <a:t>Database - </a:t>
            </a:r>
            <a:r>
              <a:rPr lang="en-US" sz="1400" dirty="0" err="1">
                <a:solidFill>
                  <a:sysClr val="windowText" lastClr="000000"/>
                </a:solidFill>
              </a:rPr>
              <a:t>Sql</a:t>
            </a:r>
            <a:r>
              <a:rPr lang="en-US" sz="1400" dirty="0">
                <a:solidFill>
                  <a:sysClr val="windowText" lastClr="000000"/>
                </a:solidFill>
              </a:rPr>
              <a:t> Server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400" dirty="0">
                <a:solidFill>
                  <a:sysClr val="windowText" lastClr="000000"/>
                </a:solidFill>
              </a:rPr>
              <a:t>Platforms - </a:t>
            </a:r>
            <a:r>
              <a:rPr lang="en-US" sz="1400" dirty="0" smtClean="0">
                <a:solidFill>
                  <a:sysClr val="windowText" lastClr="000000"/>
                </a:solidFill>
              </a:rPr>
              <a:t>Force.com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4248" y="6433591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www.ubnsoft.com</a:t>
            </a:r>
            <a:endParaRPr lang="en-IN" sz="1400" b="1" dirty="0"/>
          </a:p>
        </p:txBody>
      </p:sp>
      <p:pic>
        <p:nvPicPr>
          <p:cNvPr id="14" name="Picture 4" descr="C:\Users\UBN\Desktop\footer-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6" y="6343516"/>
            <a:ext cx="1362680" cy="4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35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79678"/>
              </p:ext>
            </p:extLst>
          </p:nvPr>
        </p:nvGraphicFramePr>
        <p:xfrm>
          <a:off x="467544" y="620688"/>
          <a:ext cx="764319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3192"/>
              </a:tblGrid>
              <a:tr h="414249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Feasibility</a:t>
                      </a:r>
                      <a:endParaRPr lang="en-IN" sz="2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0817" y="4133398"/>
            <a:ext cx="75375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tx2">
                    <a:lumMod val="75000"/>
                  </a:schemeClr>
                </a:solidFill>
              </a:rPr>
              <a:t>UBN’s CRM implementation </a:t>
            </a:r>
            <a:r>
              <a:rPr lang="en-IN" sz="1600" dirty="0" smtClean="0">
                <a:solidFill>
                  <a:schemeClr val="tx2">
                    <a:lumMod val="75000"/>
                  </a:schemeClr>
                </a:solidFill>
              </a:rPr>
              <a:t>improved customer engagement and satisfaction to very high level. This in turn reduced customer churn in a significant way.  Now Client has visibility to each franchisee’s operations which helps in future coaching and growth opportunities. </a:t>
            </a:r>
            <a:br>
              <a:rPr lang="en-IN" sz="16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IN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873" y="1557184"/>
            <a:ext cx="3577127" cy="2523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bg1"/>
                </a:solidFill>
              </a:rPr>
              <a:t>Key </a:t>
            </a:r>
            <a:r>
              <a:rPr lang="en-US" sz="1600" b="1" u="sng" dirty="0" smtClean="0">
                <a:solidFill>
                  <a:schemeClr val="bg1"/>
                </a:solidFill>
              </a:rPr>
              <a:t>Technology Benefits :</a:t>
            </a:r>
            <a:r>
              <a:rPr lang="en-US" sz="1600" b="1" dirty="0" smtClean="0">
                <a:solidFill>
                  <a:schemeClr val="bg1"/>
                </a:solidFill>
              </a:rPr>
              <a:t/>
            </a:r>
            <a:br>
              <a:rPr lang="en-US" sz="1600" b="1" dirty="0" smtClean="0">
                <a:solidFill>
                  <a:schemeClr val="bg1"/>
                </a:solidFill>
              </a:rPr>
            </a:br>
            <a:endParaRPr lang="en-US" sz="16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IN" sz="1400" dirty="0" smtClean="0">
                <a:solidFill>
                  <a:schemeClr val="bg1"/>
                </a:solidFill>
              </a:rPr>
              <a:t>No </a:t>
            </a:r>
            <a:r>
              <a:rPr lang="en-IN" sz="1400" dirty="0">
                <a:solidFill>
                  <a:schemeClr val="bg1"/>
                </a:solidFill>
              </a:rPr>
              <a:t>back </a:t>
            </a:r>
            <a:r>
              <a:rPr lang="en-IN" sz="1400" dirty="0" smtClean="0">
                <a:solidFill>
                  <a:schemeClr val="bg1"/>
                </a:solidFill>
              </a:rPr>
              <a:t>end </a:t>
            </a:r>
            <a:r>
              <a:rPr lang="en-IN" sz="1400" dirty="0">
                <a:solidFill>
                  <a:schemeClr val="bg1"/>
                </a:solidFill>
              </a:rPr>
              <a:t>maintenance issue</a:t>
            </a:r>
            <a:r>
              <a:rPr lang="en-IN" sz="14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en-IN" sz="14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IN" sz="1400" dirty="0" smtClean="0">
                <a:solidFill>
                  <a:schemeClr val="bg1"/>
                </a:solidFill>
              </a:rPr>
              <a:t> No </a:t>
            </a:r>
            <a:r>
              <a:rPr lang="en-IN" sz="1400" dirty="0">
                <a:solidFill>
                  <a:schemeClr val="bg1"/>
                </a:solidFill>
              </a:rPr>
              <a:t>Server </a:t>
            </a:r>
            <a:r>
              <a:rPr lang="en-IN" sz="1400" dirty="0" smtClean="0">
                <a:solidFill>
                  <a:schemeClr val="bg1"/>
                </a:solidFill>
              </a:rPr>
              <a:t>related </a:t>
            </a:r>
            <a:r>
              <a:rPr lang="en-IN" sz="1400" dirty="0">
                <a:solidFill>
                  <a:schemeClr val="bg1"/>
                </a:solidFill>
              </a:rPr>
              <a:t>issue</a:t>
            </a:r>
            <a:r>
              <a:rPr lang="en-IN" sz="14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en-IN" sz="14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IN" sz="1400" dirty="0" smtClean="0">
                <a:solidFill>
                  <a:schemeClr val="bg1"/>
                </a:solidFill>
              </a:rPr>
              <a:t>Java </a:t>
            </a:r>
            <a:r>
              <a:rPr lang="en-IN" sz="1400" dirty="0">
                <a:solidFill>
                  <a:schemeClr val="bg1"/>
                </a:solidFill>
              </a:rPr>
              <a:t>Integration made data handling from third party very </a:t>
            </a:r>
            <a:r>
              <a:rPr lang="en-IN" sz="1400" dirty="0" smtClean="0">
                <a:solidFill>
                  <a:schemeClr val="bg1"/>
                </a:solidFill>
              </a:rPr>
              <a:t>easy.</a:t>
            </a:r>
          </a:p>
          <a:p>
            <a:pPr marL="285750" indent="-285750">
              <a:buFont typeface="Wingdings" pitchFamily="2" charset="2"/>
              <a:buChar char="ü"/>
            </a:pPr>
            <a:endParaRPr lang="en-IN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IN" sz="1400" dirty="0">
                <a:solidFill>
                  <a:schemeClr val="bg1"/>
                </a:solidFill>
              </a:rPr>
              <a:t>Simple and easy </a:t>
            </a:r>
            <a:r>
              <a:rPr lang="en-IN" sz="1400" dirty="0" smtClean="0">
                <a:solidFill>
                  <a:schemeClr val="bg1"/>
                </a:solidFill>
              </a:rPr>
              <a:t>debugging </a:t>
            </a:r>
            <a:r>
              <a:rPr lang="en-IN" sz="1400" dirty="0">
                <a:solidFill>
                  <a:schemeClr val="bg1"/>
                </a:solidFill>
              </a:rPr>
              <a:t>in </a:t>
            </a:r>
            <a:r>
              <a:rPr lang="en-IN" sz="1400" dirty="0" smtClean="0">
                <a:solidFill>
                  <a:schemeClr val="bg1"/>
                </a:solidFill>
              </a:rPr>
              <a:t>Java.</a:t>
            </a:r>
          </a:p>
          <a:p>
            <a:pPr marL="285750" indent="-285750">
              <a:buFont typeface="Wingdings" pitchFamily="2" charset="2"/>
              <a:buChar char="ü"/>
            </a:pPr>
            <a:endParaRPr lang="en-IN" sz="1400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57359" y="1530370"/>
            <a:ext cx="3168352" cy="24929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u="sng" dirty="0" smtClean="0"/>
              <a:t>KPI’s </a:t>
            </a:r>
            <a:r>
              <a:rPr lang="en-IN" sz="1600" b="1" u="sng" dirty="0" smtClean="0"/>
              <a:t>:</a:t>
            </a:r>
            <a:endParaRPr lang="en-IN" sz="1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IN" sz="1400" dirty="0" smtClean="0"/>
              <a:t>Service </a:t>
            </a:r>
            <a:r>
              <a:rPr lang="en-IN" sz="1400" dirty="0"/>
              <a:t>Level [93.67%]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1400" dirty="0" smtClean="0"/>
              <a:t>Agent </a:t>
            </a:r>
            <a:r>
              <a:rPr lang="en-IN" sz="1400" dirty="0"/>
              <a:t>Schedule Adherence [2.39 Min.]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1400" dirty="0" smtClean="0"/>
              <a:t>Agent </a:t>
            </a:r>
            <a:r>
              <a:rPr lang="en-IN" sz="1400" dirty="0"/>
              <a:t>adherence across the board is greater than 87</a:t>
            </a:r>
            <a:r>
              <a:rPr lang="en-IN" sz="1400" dirty="0" smtClean="0"/>
              <a:t>%.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1400" dirty="0" smtClean="0"/>
              <a:t>Active and Waiting Calls[average 78:22]	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1400" dirty="0" smtClean="0"/>
              <a:t>Call </a:t>
            </a:r>
            <a:r>
              <a:rPr lang="en-IN" sz="1400" dirty="0"/>
              <a:t>Resolution [82 % </a:t>
            </a:r>
            <a:r>
              <a:rPr lang="en-IN" sz="1400" dirty="0" smtClean="0"/>
              <a:t>FC]</a:t>
            </a:r>
            <a:r>
              <a:rPr lang="en-IN" sz="1400" dirty="0"/>
              <a:t>	</a:t>
            </a:r>
            <a:endParaRPr lang="en-IN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IN" sz="1400" dirty="0" smtClean="0"/>
              <a:t>Average </a:t>
            </a:r>
            <a:r>
              <a:rPr lang="en-IN" sz="1400" dirty="0"/>
              <a:t>Handle Time [1.77 Min</a:t>
            </a:r>
            <a:r>
              <a:rPr lang="en-IN" sz="1400" dirty="0" smtClean="0"/>
              <a:t>]</a:t>
            </a:r>
            <a:endParaRPr lang="en-IN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IN" sz="1400" dirty="0" smtClean="0"/>
              <a:t>Customer </a:t>
            </a:r>
            <a:r>
              <a:rPr lang="en-IN" sz="1400" dirty="0"/>
              <a:t>Satisfaction [66.43</a:t>
            </a:r>
            <a:r>
              <a:rPr lang="en-IN" sz="1400" dirty="0" smtClean="0"/>
              <a:t>%]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04248" y="6433591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www.ubnsoft.com</a:t>
            </a:r>
            <a:endParaRPr lang="en-IN" sz="1400" b="1" dirty="0"/>
          </a:p>
        </p:txBody>
      </p:sp>
      <p:pic>
        <p:nvPicPr>
          <p:cNvPr id="12" name="Picture 4" descr="C:\Users\UBN\Desktop\footer-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6" y="6343516"/>
            <a:ext cx="1362680" cy="4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97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BN\Desktop\Thank-You-Calling-C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8136904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BN\Desktop\footer-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01208"/>
            <a:ext cx="280831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4987042"/>
            <a:ext cx="40684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1600" b="1" dirty="0"/>
              <a:t>UBN Software Solutions </a:t>
            </a:r>
            <a:r>
              <a:rPr lang="en-IN" sz="1600" b="1" dirty="0" err="1"/>
              <a:t>Pvt.</a:t>
            </a:r>
            <a:r>
              <a:rPr lang="en-IN" sz="1600" b="1" dirty="0"/>
              <a:t> Ltd. </a:t>
            </a:r>
            <a:r>
              <a:rPr lang="en-IN" sz="1600" b="1" dirty="0" smtClean="0"/>
              <a:t/>
            </a:r>
            <a:br>
              <a:rPr lang="en-IN" sz="1600" b="1" dirty="0" smtClean="0"/>
            </a:br>
            <a:r>
              <a:rPr lang="en-IN" sz="1600" b="1" dirty="0" smtClean="0"/>
              <a:t>IDCO Tower-2000, </a:t>
            </a:r>
            <a:r>
              <a:rPr lang="en-IN" sz="1600" b="1" dirty="0" err="1"/>
              <a:t>Mancheswar</a:t>
            </a:r>
            <a:r>
              <a:rPr lang="en-IN" sz="1600" b="1" dirty="0"/>
              <a:t> Industrial Estate Bhubaneswar - 751010, Orissa, India</a:t>
            </a:r>
          </a:p>
          <a:p>
            <a:pPr fontAlgn="base"/>
            <a:r>
              <a:rPr lang="en-IN" sz="1600" b="1" dirty="0" smtClean="0"/>
              <a:t>(+</a:t>
            </a:r>
            <a:r>
              <a:rPr lang="en-IN" sz="1600" b="1" dirty="0"/>
              <a:t>91-674) </a:t>
            </a:r>
            <a:r>
              <a:rPr lang="en-IN" sz="1600" b="1" dirty="0" smtClean="0"/>
              <a:t>2581025,</a:t>
            </a:r>
            <a:endParaRPr lang="en-IN" sz="1600" b="1" dirty="0"/>
          </a:p>
          <a:p>
            <a:pPr fontAlgn="base"/>
            <a:r>
              <a:rPr lang="en-IN" sz="1600" b="1" dirty="0" smtClean="0"/>
              <a:t>(+</a:t>
            </a:r>
            <a:r>
              <a:rPr lang="en-IN" sz="1600" b="1" dirty="0"/>
              <a:t>91-674) 2581027</a:t>
            </a:r>
          </a:p>
          <a:p>
            <a:pPr fontAlgn="base"/>
            <a:r>
              <a:rPr lang="en-IN" sz="1600" b="1" dirty="0" smtClean="0">
                <a:hlinkClick r:id="rId4"/>
              </a:rPr>
              <a:t>sales@ubnsoft.com</a:t>
            </a:r>
            <a:endParaRPr lang="en-IN" sz="1600" b="1" dirty="0"/>
          </a:p>
        </p:txBody>
      </p:sp>
      <p:sp>
        <p:nvSpPr>
          <p:cNvPr id="2" name="Rectangle 1"/>
          <p:cNvSpPr/>
          <p:nvPr/>
        </p:nvSpPr>
        <p:spPr>
          <a:xfrm>
            <a:off x="35352" y="6396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900" dirty="0"/>
              <a:t>Case Study</a:t>
            </a:r>
          </a:p>
          <a:p>
            <a:r>
              <a:rPr lang="en-IN" sz="900" dirty="0" smtClean="0"/>
              <a:t>© 2015 UBN Software Solutions </a:t>
            </a:r>
            <a:r>
              <a:rPr lang="en-IN" sz="900" dirty="0" err="1" smtClean="0"/>
              <a:t>Pvt.</a:t>
            </a:r>
            <a:r>
              <a:rPr lang="en-IN" sz="900" dirty="0" smtClean="0"/>
              <a:t> Ltd. </a:t>
            </a:r>
            <a:r>
              <a:rPr lang="en-IN" sz="900" dirty="0"/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188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2454</TotalTime>
  <Words>482</Words>
  <Application>Microsoft Office PowerPoint</Application>
  <PresentationFormat>On-screen Show (4:3)</PresentationFormat>
  <Paragraphs>87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UBN</dc:creator>
  <cp:lastModifiedBy>Charak Patnaik</cp:lastModifiedBy>
  <cp:revision>202</cp:revision>
  <dcterms:created xsi:type="dcterms:W3CDTF">2015-08-04T05:13:24Z</dcterms:created>
  <dcterms:modified xsi:type="dcterms:W3CDTF">2015-10-26T07:13:39Z</dcterms:modified>
</cp:coreProperties>
</file>